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22"/>
  </p:handoutMasterIdLst>
  <p:sldIdLst>
    <p:sldId id="261" r:id="rId2"/>
    <p:sldId id="262" r:id="rId3"/>
    <p:sldId id="257" r:id="rId4"/>
    <p:sldId id="272" r:id="rId5"/>
    <p:sldId id="263" r:id="rId6"/>
    <p:sldId id="264" r:id="rId7"/>
    <p:sldId id="270" r:id="rId8"/>
    <p:sldId id="266" r:id="rId9"/>
    <p:sldId id="267" r:id="rId10"/>
    <p:sldId id="268" r:id="rId11"/>
    <p:sldId id="273" r:id="rId12"/>
    <p:sldId id="265" r:id="rId13"/>
    <p:sldId id="271" r:id="rId14"/>
    <p:sldId id="269" r:id="rId15"/>
    <p:sldId id="274" r:id="rId16"/>
    <p:sldId id="260" r:id="rId17"/>
    <p:sldId id="275" r:id="rId18"/>
    <p:sldId id="276" r:id="rId19"/>
    <p:sldId id="277" r:id="rId20"/>
    <p:sldId id="278" r:id="rId21"/>
  </p:sldIdLst>
  <p:sldSz cx="9144000" cy="5143500" type="screen16x9"/>
  <p:notesSz cx="6858000" cy="9945688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ECEE"/>
    <a:srgbClr val="0080FF"/>
    <a:srgbClr val="22274F"/>
    <a:srgbClr val="392351"/>
    <a:srgbClr val="702C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5" d="100"/>
          <a:sy n="95" d="100"/>
        </p:scale>
        <p:origin x="4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9D8881-5710-49B2-A410-FA6A47E5F7B8}" type="doc">
      <dgm:prSet loTypeId="urn:microsoft.com/office/officeart/2005/8/layout/hProcess7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zh-CN" altLang="en-US"/>
        </a:p>
      </dgm:t>
    </dgm:pt>
    <dgm:pt modelId="{4ED04731-0742-4596-BCD5-CDB48ED4B001}">
      <dgm:prSet phldrT="[文本]" custT="1"/>
      <dgm:spPr/>
      <dgm:t>
        <a:bodyPr/>
        <a:lstStyle/>
        <a:p>
          <a:r>
            <a: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rPr>
            <a:t>传统威胁</a:t>
          </a:r>
        </a:p>
      </dgm:t>
    </dgm:pt>
    <dgm:pt modelId="{D8314981-220B-41D3-B959-57BEC98051A6}" type="parTrans" cxnId="{1C6C85A1-E448-4F5A-A302-70D8EED68435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40E8C5A-3FBB-4AB3-86E6-74DB9AEA342A}" type="sibTrans" cxnId="{1C6C85A1-E448-4F5A-A302-70D8EED68435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C064ED8-725B-4DCD-8561-9E46F9B320C2}">
      <dgm:prSet phldrT="[文本]" custT="1"/>
      <dgm:spPr/>
      <dgm:t>
        <a:bodyPr/>
        <a:lstStyle/>
        <a:p>
          <a:r>
            <a: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rPr>
            <a:t>新型威胁</a:t>
          </a:r>
        </a:p>
      </dgm:t>
    </dgm:pt>
    <dgm:pt modelId="{20D85516-9229-402D-A3BA-67A2CC1CE77D}" type="parTrans" cxnId="{3149B3EC-D317-4B64-AD9C-A3DFB3D50A11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284369E-22B7-454C-AE91-60083969A1B6}" type="sibTrans" cxnId="{3149B3EC-D317-4B64-AD9C-A3DFB3D50A11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FEC6639-21BB-431D-A5AE-B8AA81A78C81}">
      <dgm:prSet phldrT="[文本]" custT="1"/>
      <dgm:spPr/>
      <dgm:t>
        <a:bodyPr/>
        <a:lstStyle/>
        <a:p>
          <a:r>
            <a: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身份假冒、传输窃听、篡改、</a:t>
          </a:r>
          <a:r>
            <a:rPr lang="en-US" altLang="en-US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DDoS</a:t>
          </a:r>
          <a:r>
            <a: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攻击、系统入侵等</a:t>
          </a:r>
        </a:p>
      </dgm:t>
    </dgm:pt>
    <dgm:pt modelId="{54CB717D-1204-4895-92E9-93EB9DD88817}" type="parTrans" cxnId="{3EE8C23F-73CD-4CF9-BBB1-5D1C97880667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1EC977E-75A8-4F9F-985A-2EDA0D9B6066}" type="sibTrans" cxnId="{3EE8C23F-73CD-4CF9-BBB1-5D1C97880667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FDFFDC6-BD5A-4780-BE6A-5626B25F5884}">
      <dgm:prSet phldrT="[文本]" custT="1"/>
      <dgm:spPr/>
      <dgm:t>
        <a:bodyPr/>
        <a:lstStyle/>
        <a:p>
          <a:r>
            <a: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基础设施云化</a:t>
          </a:r>
          <a:r>
            <a:rPr lang="en-US" altLang="en-US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/</a:t>
          </a:r>
          <a:r>
            <a: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边缘计算、网络切片、服务化架构</a:t>
          </a:r>
          <a:r>
            <a:rPr lang="en-US" altLang="en-US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/</a:t>
          </a:r>
          <a:r>
            <a: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rPr>
            <a:t>能力开放，共建共享等</a:t>
          </a:r>
        </a:p>
      </dgm:t>
    </dgm:pt>
    <dgm:pt modelId="{392D535A-46C0-48C2-BB10-30CA87B0C096}" type="parTrans" cxnId="{6B41E87B-1221-48F0-AC90-1FABEB03A275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74DF3EA-2A75-450E-A892-EC48E9CE2887}" type="sibTrans" cxnId="{6B41E87B-1221-48F0-AC90-1FABEB03A275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C8C1C65-092E-44D3-8047-31734EE0EB7A}" type="pres">
      <dgm:prSet presAssocID="{9A9D8881-5710-49B2-A410-FA6A47E5F7B8}" presName="Name0" presStyleCnt="0">
        <dgm:presLayoutVars>
          <dgm:dir/>
          <dgm:animLvl val="lvl"/>
          <dgm:resizeHandles val="exact"/>
        </dgm:presLayoutVars>
      </dgm:prSet>
      <dgm:spPr/>
    </dgm:pt>
    <dgm:pt modelId="{0EDBE9DF-6E36-47F1-B3FB-D75F290CB3E4}" type="pres">
      <dgm:prSet presAssocID="{4ED04731-0742-4596-BCD5-CDB48ED4B001}" presName="compositeNode" presStyleCnt="0">
        <dgm:presLayoutVars>
          <dgm:bulletEnabled val="1"/>
        </dgm:presLayoutVars>
      </dgm:prSet>
      <dgm:spPr/>
    </dgm:pt>
    <dgm:pt modelId="{04D1F205-1D20-4F17-92F7-9449F64FF9BC}" type="pres">
      <dgm:prSet presAssocID="{4ED04731-0742-4596-BCD5-CDB48ED4B001}" presName="bgRect" presStyleLbl="node1" presStyleIdx="0" presStyleCnt="2"/>
      <dgm:spPr/>
    </dgm:pt>
    <dgm:pt modelId="{637ED081-ED14-4BE6-AA4B-E7205A594BBE}" type="pres">
      <dgm:prSet presAssocID="{4ED04731-0742-4596-BCD5-CDB48ED4B001}" presName="parentNode" presStyleLbl="node1" presStyleIdx="0" presStyleCnt="2">
        <dgm:presLayoutVars>
          <dgm:chMax val="0"/>
          <dgm:bulletEnabled val="1"/>
        </dgm:presLayoutVars>
      </dgm:prSet>
      <dgm:spPr/>
    </dgm:pt>
    <dgm:pt modelId="{0F6FE81F-234B-4702-914E-14F070C9E18F}" type="pres">
      <dgm:prSet presAssocID="{4ED04731-0742-4596-BCD5-CDB48ED4B001}" presName="childNode" presStyleLbl="node1" presStyleIdx="0" presStyleCnt="2">
        <dgm:presLayoutVars>
          <dgm:bulletEnabled val="1"/>
        </dgm:presLayoutVars>
      </dgm:prSet>
      <dgm:spPr/>
    </dgm:pt>
    <dgm:pt modelId="{E6AFDA02-BF1B-4EB7-B1D0-50CA774C6019}" type="pres">
      <dgm:prSet presAssocID="{B40E8C5A-3FBB-4AB3-86E6-74DB9AEA342A}" presName="hSp" presStyleCnt="0"/>
      <dgm:spPr/>
    </dgm:pt>
    <dgm:pt modelId="{28F14433-3F4E-4A9C-82B3-81DD592DBE44}" type="pres">
      <dgm:prSet presAssocID="{B40E8C5A-3FBB-4AB3-86E6-74DB9AEA342A}" presName="vProcSp" presStyleCnt="0"/>
      <dgm:spPr/>
    </dgm:pt>
    <dgm:pt modelId="{7EBB4EAF-DDD3-4544-80FC-41F453DF95C2}" type="pres">
      <dgm:prSet presAssocID="{B40E8C5A-3FBB-4AB3-86E6-74DB9AEA342A}" presName="vSp1" presStyleCnt="0"/>
      <dgm:spPr/>
    </dgm:pt>
    <dgm:pt modelId="{6C4E9129-D768-4095-B8C4-0625A21C0B56}" type="pres">
      <dgm:prSet presAssocID="{B40E8C5A-3FBB-4AB3-86E6-74DB9AEA342A}" presName="simulatedConn" presStyleLbl="solidFgAcc1" presStyleIdx="0" presStyleCnt="1"/>
      <dgm:spPr/>
    </dgm:pt>
    <dgm:pt modelId="{6CD87FA5-9271-485A-A028-D85455F71A96}" type="pres">
      <dgm:prSet presAssocID="{B40E8C5A-3FBB-4AB3-86E6-74DB9AEA342A}" presName="vSp2" presStyleCnt="0"/>
      <dgm:spPr/>
    </dgm:pt>
    <dgm:pt modelId="{A6070CBB-85FB-431E-BAD9-E6E12DF2DC29}" type="pres">
      <dgm:prSet presAssocID="{B40E8C5A-3FBB-4AB3-86E6-74DB9AEA342A}" presName="sibTrans" presStyleCnt="0"/>
      <dgm:spPr/>
    </dgm:pt>
    <dgm:pt modelId="{761421A3-BAD9-4E9E-A717-62FD463EAB7C}" type="pres">
      <dgm:prSet presAssocID="{7C064ED8-725B-4DCD-8561-9E46F9B320C2}" presName="compositeNode" presStyleCnt="0">
        <dgm:presLayoutVars>
          <dgm:bulletEnabled val="1"/>
        </dgm:presLayoutVars>
      </dgm:prSet>
      <dgm:spPr/>
    </dgm:pt>
    <dgm:pt modelId="{9859CCB7-656D-472B-A424-5F7D4BC0B8B5}" type="pres">
      <dgm:prSet presAssocID="{7C064ED8-725B-4DCD-8561-9E46F9B320C2}" presName="bgRect" presStyleLbl="node1" presStyleIdx="1" presStyleCnt="2"/>
      <dgm:spPr/>
    </dgm:pt>
    <dgm:pt modelId="{A15B0C66-E9E3-4717-A45F-4376148A9269}" type="pres">
      <dgm:prSet presAssocID="{7C064ED8-725B-4DCD-8561-9E46F9B320C2}" presName="parentNode" presStyleLbl="node1" presStyleIdx="1" presStyleCnt="2">
        <dgm:presLayoutVars>
          <dgm:chMax val="0"/>
          <dgm:bulletEnabled val="1"/>
        </dgm:presLayoutVars>
      </dgm:prSet>
      <dgm:spPr/>
    </dgm:pt>
    <dgm:pt modelId="{C00F3317-498F-49FF-B038-5587FC7A23DD}" type="pres">
      <dgm:prSet presAssocID="{7C064ED8-725B-4DCD-8561-9E46F9B320C2}" presName="childNode" presStyleLbl="node1" presStyleIdx="1" presStyleCnt="2">
        <dgm:presLayoutVars>
          <dgm:bulletEnabled val="1"/>
        </dgm:presLayoutVars>
      </dgm:prSet>
      <dgm:spPr/>
    </dgm:pt>
  </dgm:ptLst>
  <dgm:cxnLst>
    <dgm:cxn modelId="{E95B381A-6F7F-4199-AA27-1CF7B912CAB9}" type="presOf" srcId="{7C064ED8-725B-4DCD-8561-9E46F9B320C2}" destId="{9859CCB7-656D-472B-A424-5F7D4BC0B8B5}" srcOrd="0" destOrd="0" presId="urn:microsoft.com/office/officeart/2005/8/layout/hProcess7"/>
    <dgm:cxn modelId="{4E363725-BAE7-4D6F-84B2-245C25837490}" type="presOf" srcId="{FFEC6639-21BB-431D-A5AE-B8AA81A78C81}" destId="{0F6FE81F-234B-4702-914E-14F070C9E18F}" srcOrd="0" destOrd="0" presId="urn:microsoft.com/office/officeart/2005/8/layout/hProcess7"/>
    <dgm:cxn modelId="{73192B29-D585-45BA-A90F-A8D573FEE343}" type="presOf" srcId="{4ED04731-0742-4596-BCD5-CDB48ED4B001}" destId="{04D1F205-1D20-4F17-92F7-9449F64FF9BC}" srcOrd="0" destOrd="0" presId="urn:microsoft.com/office/officeart/2005/8/layout/hProcess7"/>
    <dgm:cxn modelId="{3EE8C23F-73CD-4CF9-BBB1-5D1C97880667}" srcId="{4ED04731-0742-4596-BCD5-CDB48ED4B001}" destId="{FFEC6639-21BB-431D-A5AE-B8AA81A78C81}" srcOrd="0" destOrd="0" parTransId="{54CB717D-1204-4895-92E9-93EB9DD88817}" sibTransId="{31EC977E-75A8-4F9F-985A-2EDA0D9B6066}"/>
    <dgm:cxn modelId="{6B41E87B-1221-48F0-AC90-1FABEB03A275}" srcId="{7C064ED8-725B-4DCD-8561-9E46F9B320C2}" destId="{8FDFFDC6-BD5A-4780-BE6A-5626B25F5884}" srcOrd="0" destOrd="0" parTransId="{392D535A-46C0-48C2-BB10-30CA87B0C096}" sibTransId="{D74DF3EA-2A75-450E-A892-EC48E9CE2887}"/>
    <dgm:cxn modelId="{2248048B-BC5C-4679-88FD-4A906B60E2EB}" type="presOf" srcId="{7C064ED8-725B-4DCD-8561-9E46F9B320C2}" destId="{A15B0C66-E9E3-4717-A45F-4376148A9269}" srcOrd="1" destOrd="0" presId="urn:microsoft.com/office/officeart/2005/8/layout/hProcess7"/>
    <dgm:cxn modelId="{1C6C85A1-E448-4F5A-A302-70D8EED68435}" srcId="{9A9D8881-5710-49B2-A410-FA6A47E5F7B8}" destId="{4ED04731-0742-4596-BCD5-CDB48ED4B001}" srcOrd="0" destOrd="0" parTransId="{D8314981-220B-41D3-B959-57BEC98051A6}" sibTransId="{B40E8C5A-3FBB-4AB3-86E6-74DB9AEA342A}"/>
    <dgm:cxn modelId="{352204B9-A55F-4EEE-88F1-A4BEC7357A22}" type="presOf" srcId="{8FDFFDC6-BD5A-4780-BE6A-5626B25F5884}" destId="{C00F3317-498F-49FF-B038-5587FC7A23DD}" srcOrd="0" destOrd="0" presId="urn:microsoft.com/office/officeart/2005/8/layout/hProcess7"/>
    <dgm:cxn modelId="{0F6F5BD4-BDC9-46D2-B651-FADFDB39728B}" type="presOf" srcId="{9A9D8881-5710-49B2-A410-FA6A47E5F7B8}" destId="{DC8C1C65-092E-44D3-8047-31734EE0EB7A}" srcOrd="0" destOrd="0" presId="urn:microsoft.com/office/officeart/2005/8/layout/hProcess7"/>
    <dgm:cxn modelId="{3149B3EC-D317-4B64-AD9C-A3DFB3D50A11}" srcId="{9A9D8881-5710-49B2-A410-FA6A47E5F7B8}" destId="{7C064ED8-725B-4DCD-8561-9E46F9B320C2}" srcOrd="1" destOrd="0" parTransId="{20D85516-9229-402D-A3BA-67A2CC1CE77D}" sibTransId="{1284369E-22B7-454C-AE91-60083969A1B6}"/>
    <dgm:cxn modelId="{86FEF1FE-B2A7-406A-BF52-00E87D2ED278}" type="presOf" srcId="{4ED04731-0742-4596-BCD5-CDB48ED4B001}" destId="{637ED081-ED14-4BE6-AA4B-E7205A594BBE}" srcOrd="1" destOrd="0" presId="urn:microsoft.com/office/officeart/2005/8/layout/hProcess7"/>
    <dgm:cxn modelId="{27417E0B-4958-49C0-AC15-1E8F3FA79152}" type="presParOf" srcId="{DC8C1C65-092E-44D3-8047-31734EE0EB7A}" destId="{0EDBE9DF-6E36-47F1-B3FB-D75F290CB3E4}" srcOrd="0" destOrd="0" presId="urn:microsoft.com/office/officeart/2005/8/layout/hProcess7"/>
    <dgm:cxn modelId="{90575667-D660-4ABB-8425-E1A3BBA97DFB}" type="presParOf" srcId="{0EDBE9DF-6E36-47F1-B3FB-D75F290CB3E4}" destId="{04D1F205-1D20-4F17-92F7-9449F64FF9BC}" srcOrd="0" destOrd="0" presId="urn:microsoft.com/office/officeart/2005/8/layout/hProcess7"/>
    <dgm:cxn modelId="{778C2689-170E-474C-8DE8-16BE8C31E60F}" type="presParOf" srcId="{0EDBE9DF-6E36-47F1-B3FB-D75F290CB3E4}" destId="{637ED081-ED14-4BE6-AA4B-E7205A594BBE}" srcOrd="1" destOrd="0" presId="urn:microsoft.com/office/officeart/2005/8/layout/hProcess7"/>
    <dgm:cxn modelId="{28F22950-CF61-47CE-97D1-F860F499742A}" type="presParOf" srcId="{0EDBE9DF-6E36-47F1-B3FB-D75F290CB3E4}" destId="{0F6FE81F-234B-4702-914E-14F070C9E18F}" srcOrd="2" destOrd="0" presId="urn:microsoft.com/office/officeart/2005/8/layout/hProcess7"/>
    <dgm:cxn modelId="{C19A6A24-39F2-4896-A8CA-E206BEB4A681}" type="presParOf" srcId="{DC8C1C65-092E-44D3-8047-31734EE0EB7A}" destId="{E6AFDA02-BF1B-4EB7-B1D0-50CA774C6019}" srcOrd="1" destOrd="0" presId="urn:microsoft.com/office/officeart/2005/8/layout/hProcess7"/>
    <dgm:cxn modelId="{7C8D0E7F-8D9D-425B-8BE5-57784E2C8B6A}" type="presParOf" srcId="{DC8C1C65-092E-44D3-8047-31734EE0EB7A}" destId="{28F14433-3F4E-4A9C-82B3-81DD592DBE44}" srcOrd="2" destOrd="0" presId="urn:microsoft.com/office/officeart/2005/8/layout/hProcess7"/>
    <dgm:cxn modelId="{8D1F2A2F-FB2A-4D86-9CE5-324DD9735621}" type="presParOf" srcId="{28F14433-3F4E-4A9C-82B3-81DD592DBE44}" destId="{7EBB4EAF-DDD3-4544-80FC-41F453DF95C2}" srcOrd="0" destOrd="0" presId="urn:microsoft.com/office/officeart/2005/8/layout/hProcess7"/>
    <dgm:cxn modelId="{9D1AFC56-470C-4595-8CEE-8215C5DB35CE}" type="presParOf" srcId="{28F14433-3F4E-4A9C-82B3-81DD592DBE44}" destId="{6C4E9129-D768-4095-B8C4-0625A21C0B56}" srcOrd="1" destOrd="0" presId="urn:microsoft.com/office/officeart/2005/8/layout/hProcess7"/>
    <dgm:cxn modelId="{4433BFFA-519E-4C17-B859-B623FD93EBE4}" type="presParOf" srcId="{28F14433-3F4E-4A9C-82B3-81DD592DBE44}" destId="{6CD87FA5-9271-485A-A028-D85455F71A96}" srcOrd="2" destOrd="0" presId="urn:microsoft.com/office/officeart/2005/8/layout/hProcess7"/>
    <dgm:cxn modelId="{1891A266-D08C-4E22-A278-103178E798BC}" type="presParOf" srcId="{DC8C1C65-092E-44D3-8047-31734EE0EB7A}" destId="{A6070CBB-85FB-431E-BAD9-E6E12DF2DC29}" srcOrd="3" destOrd="0" presId="urn:microsoft.com/office/officeart/2005/8/layout/hProcess7"/>
    <dgm:cxn modelId="{3FD554B4-9C57-491B-8040-0FECBE5CA134}" type="presParOf" srcId="{DC8C1C65-092E-44D3-8047-31734EE0EB7A}" destId="{761421A3-BAD9-4E9E-A717-62FD463EAB7C}" srcOrd="4" destOrd="0" presId="urn:microsoft.com/office/officeart/2005/8/layout/hProcess7"/>
    <dgm:cxn modelId="{640C0F9D-D1DD-4299-910A-D891482A07E0}" type="presParOf" srcId="{761421A3-BAD9-4E9E-A717-62FD463EAB7C}" destId="{9859CCB7-656D-472B-A424-5F7D4BC0B8B5}" srcOrd="0" destOrd="0" presId="urn:microsoft.com/office/officeart/2005/8/layout/hProcess7"/>
    <dgm:cxn modelId="{134DFCBF-7238-42EF-AEDA-9440B824708C}" type="presParOf" srcId="{761421A3-BAD9-4E9E-A717-62FD463EAB7C}" destId="{A15B0C66-E9E3-4717-A45F-4376148A9269}" srcOrd="1" destOrd="0" presId="urn:microsoft.com/office/officeart/2005/8/layout/hProcess7"/>
    <dgm:cxn modelId="{DF71A8CF-D7E3-490B-BA50-1810CF00EEFA}" type="presParOf" srcId="{761421A3-BAD9-4E9E-A717-62FD463EAB7C}" destId="{C00F3317-498F-49FF-B038-5587FC7A23DD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D1F205-1D20-4F17-92F7-9449F64FF9BC}">
      <dsp:nvSpPr>
        <dsp:cNvPr id="0" name=""/>
        <dsp:cNvSpPr/>
      </dsp:nvSpPr>
      <dsp:spPr>
        <a:xfrm>
          <a:off x="1435" y="0"/>
          <a:ext cx="3656826" cy="1544928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传统威胁</a:t>
          </a:r>
        </a:p>
      </dsp:txBody>
      <dsp:txXfrm rot="16200000">
        <a:off x="-266301" y="267737"/>
        <a:ext cx="1266840" cy="731365"/>
      </dsp:txXfrm>
    </dsp:sp>
    <dsp:sp modelId="{0F6FE81F-234B-4702-914E-14F070C9E18F}">
      <dsp:nvSpPr>
        <dsp:cNvPr id="0" name=""/>
        <dsp:cNvSpPr/>
      </dsp:nvSpPr>
      <dsp:spPr>
        <a:xfrm>
          <a:off x="732801" y="0"/>
          <a:ext cx="2724335" cy="154492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身份假冒、传输窃听、篡改、</a:t>
          </a:r>
          <a:r>
            <a:rPr lang="en-US" altLang="en-US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DDoS</a:t>
          </a:r>
          <a:r>
            <a:rPr lang="zh-CN" altLang="en-US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攻击、系统入侵等</a:t>
          </a:r>
        </a:p>
      </dsp:txBody>
      <dsp:txXfrm>
        <a:off x="732801" y="0"/>
        <a:ext cx="2724335" cy="1544928"/>
      </dsp:txXfrm>
    </dsp:sp>
    <dsp:sp modelId="{9859CCB7-656D-472B-A424-5F7D4BC0B8B5}">
      <dsp:nvSpPr>
        <dsp:cNvPr id="0" name=""/>
        <dsp:cNvSpPr/>
      </dsp:nvSpPr>
      <dsp:spPr>
        <a:xfrm>
          <a:off x="3786251" y="0"/>
          <a:ext cx="3656826" cy="1544928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新型威胁</a:t>
          </a:r>
        </a:p>
      </dsp:txBody>
      <dsp:txXfrm rot="16200000">
        <a:off x="3518513" y="267737"/>
        <a:ext cx="1266840" cy="731365"/>
      </dsp:txXfrm>
    </dsp:sp>
    <dsp:sp modelId="{6C4E9129-D768-4095-B8C4-0625A21C0B56}">
      <dsp:nvSpPr>
        <dsp:cNvPr id="0" name=""/>
        <dsp:cNvSpPr/>
      </dsp:nvSpPr>
      <dsp:spPr>
        <a:xfrm rot="5400000">
          <a:off x="3690986" y="1050474"/>
          <a:ext cx="227097" cy="54852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0F3317-498F-49FF-B038-5587FC7A23DD}">
      <dsp:nvSpPr>
        <dsp:cNvPr id="0" name=""/>
        <dsp:cNvSpPr/>
      </dsp:nvSpPr>
      <dsp:spPr>
        <a:xfrm>
          <a:off x="4517616" y="0"/>
          <a:ext cx="2724335" cy="154492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基础设施云化</a:t>
          </a:r>
          <a:r>
            <a:rPr lang="en-US" altLang="en-US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/</a:t>
          </a:r>
          <a:r>
            <a:rPr lang="zh-CN" altLang="en-US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边缘计算、网络切片、服务化架构</a:t>
          </a:r>
          <a:r>
            <a:rPr lang="en-US" altLang="en-US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/</a:t>
          </a:r>
          <a:r>
            <a:rPr lang="zh-CN" altLang="en-US" sz="20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能力开放，共建共享等</a:t>
          </a:r>
        </a:p>
      </dsp:txBody>
      <dsp:txXfrm>
        <a:off x="4517616" y="0"/>
        <a:ext cx="2724335" cy="1544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F61CA-E3A6-4384-BEAF-DA38B2FC2B65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D2324-F769-4D7D-903E-362FB0B8D9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4768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fif>
</file>

<file path=ppt/media/image32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4693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089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717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1763316" y="1923678"/>
            <a:ext cx="5671002" cy="140415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95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257168" indent="0">
              <a:buNone/>
              <a:defRPr/>
            </a:lvl2pPr>
            <a:lvl3pPr marL="514337" indent="0">
              <a:buNone/>
              <a:defRPr/>
            </a:lvl3pPr>
            <a:lvl4pPr marL="771506" indent="0">
              <a:buNone/>
              <a:defRPr/>
            </a:lvl4pPr>
            <a:lvl5pPr marL="1028675" indent="0">
              <a:buNone/>
              <a:defRPr/>
            </a:lvl5pPr>
          </a:lstStyle>
          <a:p>
            <a:pPr lvl="0"/>
            <a:r>
              <a:rPr kumimoji="1" lang="zh-CN" altLang="en-US" dirty="0"/>
              <a:t>演讲主标题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2924705" y="3327834"/>
            <a:ext cx="3294590" cy="4465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257168" indent="0">
              <a:buNone/>
              <a:defRPr/>
            </a:lvl2pPr>
            <a:lvl3pPr marL="514337" indent="0">
              <a:buNone/>
              <a:defRPr/>
            </a:lvl3pPr>
            <a:lvl4pPr marL="771506" indent="0">
              <a:buNone/>
              <a:defRPr/>
            </a:lvl4pPr>
            <a:lvl5pPr marL="1028675" indent="0">
              <a:buNone/>
              <a:defRPr/>
            </a:lvl5pPr>
          </a:lstStyle>
          <a:p>
            <a:pPr lvl="0"/>
            <a:r>
              <a:rPr kumimoji="1" lang="zh-CN" altLang="en-US" dirty="0"/>
              <a:t>（可根据文字量调整文字</a:t>
            </a:r>
            <a:r>
              <a:rPr kumimoji="1" lang="zh-CN" altLang="en-US"/>
              <a:t>大小）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3491657" y="3969248"/>
            <a:ext cx="2160686" cy="3786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100">
                <a:solidFill>
                  <a:srgbClr val="00A0E9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zh-CN" altLang="en-US"/>
              <a:t>演讲人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3680872" y="4391575"/>
            <a:ext cx="1782254" cy="45208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50">
                <a:solidFill>
                  <a:srgbClr val="00A0E9"/>
                </a:solidFill>
              </a:defRPr>
            </a:lvl1pPr>
          </a:lstStyle>
          <a:p>
            <a:pPr lvl="0"/>
            <a:r>
              <a:rPr kumimoji="1" lang="en-US" altLang="zh-CN" dirty="0"/>
              <a:t>2017-xx-xx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7009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492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27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628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93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776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843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580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77F2893C-FE51-46D1-A8AC-F91FCB9BC1D2}" type="datetimeFigureOut">
              <a:rPr lang="zh-CN" altLang="en-US" smtClean="0"/>
              <a:t>2020/6/5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85E60F-DCA9-4699-AE3C-0FDC84AA3F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611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5"/>
            <a:ext cx="9144000" cy="5144750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8181343" y="302485"/>
            <a:ext cx="715769" cy="342946"/>
            <a:chOff x="7602223" y="350520"/>
            <a:chExt cx="715769" cy="342946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790" r="50457" b="-1"/>
            <a:stretch/>
          </p:blipFill>
          <p:spPr>
            <a:xfrm>
              <a:off x="7621929" y="350520"/>
              <a:ext cx="696063" cy="175698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411" t="-8430"/>
            <a:stretch/>
          </p:blipFill>
          <p:spPr>
            <a:xfrm>
              <a:off x="7602223" y="502666"/>
              <a:ext cx="710281" cy="190800"/>
            </a:xfrm>
            <a:prstGeom prst="rect">
              <a:avLst/>
            </a:prstGeom>
          </p:spPr>
        </p:pic>
      </p:grpSp>
      <p:cxnSp>
        <p:nvCxnSpPr>
          <p:cNvPr id="8" name="直接连接符 7"/>
          <p:cNvCxnSpPr/>
          <p:nvPr userDrawn="1"/>
        </p:nvCxnSpPr>
        <p:spPr>
          <a:xfrm>
            <a:off x="8122920" y="0"/>
            <a:ext cx="0" cy="645431"/>
          </a:xfrm>
          <a:prstGeom prst="line">
            <a:avLst/>
          </a:prstGeom>
          <a:ln w="1270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129540" y="4653281"/>
            <a:ext cx="1965355" cy="43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75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10" Type="http://schemas.openxmlformats.org/officeDocument/2006/relationships/image" Target="../media/image23.png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f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76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702237"/>
            <a:ext cx="2576623" cy="397804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-174625">
              <a:lnSpc>
                <a:spcPts val="2600"/>
              </a:lnSpc>
              <a:spcBef>
                <a:spcPts val="1200"/>
              </a:spcBef>
              <a:spcAft>
                <a:spcPts val="0"/>
              </a:spcAft>
              <a:defRPr/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1813" y="713848"/>
            <a:ext cx="3267696" cy="4013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平台功能：</a:t>
            </a:r>
            <a:endParaRPr lang="en-US" altLang="zh-CN" sz="1400" dirty="0"/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安全资产清点</a:t>
            </a:r>
            <a:endParaRPr lang="en-US" altLang="zh-CN" sz="1400" dirty="0"/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安全黑盒检测</a:t>
            </a:r>
            <a:endParaRPr lang="en-US" altLang="zh-CN" sz="1400" dirty="0"/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安全白盒检测</a:t>
            </a:r>
            <a:endParaRPr lang="en-US" altLang="zh-CN" sz="1400" dirty="0"/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威胁关联分析</a:t>
            </a:r>
            <a:endParaRPr lang="en-US" altLang="zh-CN" sz="1400" dirty="0"/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闭环安全处置</a:t>
            </a:r>
            <a:endParaRPr lang="en-US" altLang="zh-CN" sz="1400" dirty="0"/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+mj-ea"/>
                <a:ea typeface="+mj-ea"/>
              </a:rPr>
              <a:t>采集数据：</a:t>
            </a:r>
            <a:endParaRPr lang="en-US" altLang="zh-CN" sz="1400" dirty="0">
              <a:latin typeface="+mj-ea"/>
              <a:ea typeface="+mj-ea"/>
            </a:endParaRPr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zh-CN" sz="1400" dirty="0"/>
              <a:t>资产、漏洞、威胁、</a:t>
            </a:r>
            <a:endParaRPr lang="en-US" altLang="zh-CN" sz="1400" dirty="0"/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zh-CN" sz="1400" dirty="0"/>
              <a:t>日志、配置</a:t>
            </a:r>
            <a:endParaRPr lang="en-US" altLang="zh-CN" sz="1400" dirty="0"/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+mj-ea"/>
                <a:ea typeface="+mj-ea"/>
              </a:rPr>
              <a:t>平台架构：</a:t>
            </a:r>
            <a:endParaRPr lang="en-US" altLang="zh-CN" sz="1400" dirty="0">
              <a:latin typeface="+mj-ea"/>
              <a:ea typeface="+mj-ea"/>
            </a:endParaRPr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zh-CN" sz="1400" dirty="0"/>
              <a:t>安全对象层</a:t>
            </a:r>
            <a:endParaRPr lang="en-US" altLang="zh-CN" sz="1400" dirty="0"/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zh-CN" sz="1400" dirty="0"/>
              <a:t>数据采集层</a:t>
            </a:r>
            <a:endParaRPr lang="en-US" altLang="zh-CN" sz="1400" dirty="0"/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zh-CN" sz="1400" dirty="0"/>
              <a:t>功能实现层</a:t>
            </a:r>
            <a:endParaRPr lang="en-US" altLang="zh-CN" sz="1400" dirty="0"/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zh-CN" sz="1400" dirty="0"/>
              <a:t>数据发布层</a:t>
            </a:r>
            <a:endParaRPr lang="zh-CN" altLang="en-US" sz="1400" dirty="0">
              <a:latin typeface="+mj-ea"/>
              <a:ea typeface="+mj-ea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10E0E69-3032-45C8-9029-9241B01D0C4A}"/>
              </a:ext>
            </a:extLst>
          </p:cNvPr>
          <p:cNvCxnSpPr>
            <a:cxnSpLocks/>
          </p:cNvCxnSpPr>
          <p:nvPr/>
        </p:nvCxnSpPr>
        <p:spPr>
          <a:xfrm>
            <a:off x="2698436" y="1181570"/>
            <a:ext cx="5568070" cy="0"/>
          </a:xfrm>
          <a:prstGeom prst="line">
            <a:avLst/>
          </a:prstGeom>
          <a:ln w="9525" cap="flat" cmpd="sng" algn="ctr">
            <a:solidFill>
              <a:srgbClr val="BFBFBF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7" name="组合 6">
            <a:extLst>
              <a:ext uri="{FF2B5EF4-FFF2-40B4-BE49-F238E27FC236}">
                <a16:creationId xmlns:a16="http://schemas.microsoft.com/office/drawing/2014/main" id="{AE505AD5-C2F2-40FF-B7A9-342CB79E6013}"/>
              </a:ext>
            </a:extLst>
          </p:cNvPr>
          <p:cNvGrpSpPr/>
          <p:nvPr/>
        </p:nvGrpSpPr>
        <p:grpSpPr>
          <a:xfrm>
            <a:off x="3413874" y="717541"/>
            <a:ext cx="4710879" cy="366722"/>
            <a:chOff x="4670769" y="1212817"/>
            <a:chExt cx="5860641" cy="478078"/>
          </a:xfrm>
        </p:grpSpPr>
        <p:sp>
          <p:nvSpPr>
            <p:cNvPr id="63" name="矩形: 圆角 67">
              <a:extLst>
                <a:ext uri="{FF2B5EF4-FFF2-40B4-BE49-F238E27FC236}">
                  <a16:creationId xmlns:a16="http://schemas.microsoft.com/office/drawing/2014/main" id="{DA4DED74-6160-4D06-8FD0-C3D410DBDB67}"/>
                </a:ext>
              </a:extLst>
            </p:cNvPr>
            <p:cNvSpPr/>
            <p:nvPr/>
          </p:nvSpPr>
          <p:spPr>
            <a:xfrm>
              <a:off x="4670769" y="1212817"/>
              <a:ext cx="5860641" cy="478078"/>
            </a:xfrm>
            <a:prstGeom prst="roundRect">
              <a:avLst>
                <a:gd name="adj" fmla="val 7666"/>
              </a:avLst>
            </a:prstGeom>
            <a:solidFill>
              <a:srgbClr val="FF9933"/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: 圆角 68">
              <a:extLst>
                <a:ext uri="{FF2B5EF4-FFF2-40B4-BE49-F238E27FC236}">
                  <a16:creationId xmlns:a16="http://schemas.microsoft.com/office/drawing/2014/main" id="{9D392D3D-60EE-456B-9398-B07856B4AA67}"/>
                </a:ext>
              </a:extLst>
            </p:cNvPr>
            <p:cNvSpPr/>
            <p:nvPr/>
          </p:nvSpPr>
          <p:spPr>
            <a:xfrm>
              <a:off x="5073540" y="1305408"/>
              <a:ext cx="1017257" cy="260199"/>
            </a:xfrm>
            <a:prstGeom prst="round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50" dirty="0"/>
                <a:t>资产核查</a:t>
              </a:r>
            </a:p>
          </p:txBody>
        </p:sp>
        <p:sp>
          <p:nvSpPr>
            <p:cNvPr id="65" name="矩形: 圆角 69">
              <a:extLst>
                <a:ext uri="{FF2B5EF4-FFF2-40B4-BE49-F238E27FC236}">
                  <a16:creationId xmlns:a16="http://schemas.microsoft.com/office/drawing/2014/main" id="{5A59B5AB-372F-4488-BB71-8F9ACE72A2A4}"/>
                </a:ext>
              </a:extLst>
            </p:cNvPr>
            <p:cNvSpPr/>
            <p:nvPr/>
          </p:nvSpPr>
          <p:spPr>
            <a:xfrm>
              <a:off x="6328279" y="1309647"/>
              <a:ext cx="939430" cy="255959"/>
            </a:xfrm>
            <a:prstGeom prst="round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50" dirty="0"/>
                <a:t>态势感知</a:t>
              </a:r>
            </a:p>
          </p:txBody>
        </p:sp>
        <p:sp>
          <p:nvSpPr>
            <p:cNvPr id="66" name="矩形: 圆角 70">
              <a:extLst>
                <a:ext uri="{FF2B5EF4-FFF2-40B4-BE49-F238E27FC236}">
                  <a16:creationId xmlns:a16="http://schemas.microsoft.com/office/drawing/2014/main" id="{EF891D17-466A-4F4E-9F40-9400DB55BD42}"/>
                </a:ext>
              </a:extLst>
            </p:cNvPr>
            <p:cNvSpPr/>
            <p:nvPr/>
          </p:nvSpPr>
          <p:spPr>
            <a:xfrm>
              <a:off x="7391438" y="1300790"/>
              <a:ext cx="927314" cy="287827"/>
            </a:xfrm>
            <a:prstGeom prst="round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50" dirty="0"/>
                <a:t>安全评估</a:t>
              </a:r>
            </a:p>
          </p:txBody>
        </p:sp>
        <p:sp>
          <p:nvSpPr>
            <p:cNvPr id="67" name="矩形: 圆角 71">
              <a:extLst>
                <a:ext uri="{FF2B5EF4-FFF2-40B4-BE49-F238E27FC236}">
                  <a16:creationId xmlns:a16="http://schemas.microsoft.com/office/drawing/2014/main" id="{BCDB2BF6-C378-4E29-909C-55B6E29176EA}"/>
                </a:ext>
              </a:extLst>
            </p:cNvPr>
            <p:cNvSpPr/>
            <p:nvPr/>
          </p:nvSpPr>
          <p:spPr>
            <a:xfrm>
              <a:off x="8523973" y="1308973"/>
              <a:ext cx="958322" cy="302198"/>
            </a:xfrm>
            <a:prstGeom prst="round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50" dirty="0"/>
                <a:t>作业计划</a:t>
              </a:r>
            </a:p>
          </p:txBody>
        </p:sp>
        <p:sp>
          <p:nvSpPr>
            <p:cNvPr id="68" name="矩形: 圆角 72">
              <a:extLst>
                <a:ext uri="{FF2B5EF4-FFF2-40B4-BE49-F238E27FC236}">
                  <a16:creationId xmlns:a16="http://schemas.microsoft.com/office/drawing/2014/main" id="{475A3289-7BF3-4EA9-97A6-4C970E2CE0B6}"/>
                </a:ext>
              </a:extLst>
            </p:cNvPr>
            <p:cNvSpPr/>
            <p:nvPr/>
          </p:nvSpPr>
          <p:spPr>
            <a:xfrm>
              <a:off x="9665377" y="1312432"/>
              <a:ext cx="742305" cy="259365"/>
            </a:xfrm>
            <a:prstGeom prst="round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…..</a:t>
              </a:r>
              <a:endParaRPr lang="zh-CN" altLang="en-US" sz="1100" dirty="0"/>
            </a:p>
          </p:txBody>
        </p:sp>
      </p:grpSp>
      <p:sp>
        <p:nvSpPr>
          <p:cNvPr id="8" name="矩形: 圆角 12">
            <a:extLst>
              <a:ext uri="{FF2B5EF4-FFF2-40B4-BE49-F238E27FC236}">
                <a16:creationId xmlns:a16="http://schemas.microsoft.com/office/drawing/2014/main" id="{2E5FF097-3EF5-4FC6-B077-E21CBEC8D8A1}"/>
              </a:ext>
            </a:extLst>
          </p:cNvPr>
          <p:cNvSpPr/>
          <p:nvPr/>
        </p:nvSpPr>
        <p:spPr>
          <a:xfrm>
            <a:off x="8605711" y="745157"/>
            <a:ext cx="415610" cy="3667825"/>
          </a:xfrm>
          <a:prstGeom prst="roundRect">
            <a:avLst>
              <a:gd name="adj" fmla="val 9916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2C35975-1ACD-436A-9F9C-933752822335}"/>
              </a:ext>
            </a:extLst>
          </p:cNvPr>
          <p:cNvGrpSpPr/>
          <p:nvPr/>
        </p:nvGrpSpPr>
        <p:grpSpPr>
          <a:xfrm>
            <a:off x="3417861" y="1308311"/>
            <a:ext cx="4710879" cy="501281"/>
            <a:chOff x="6431763" y="2081808"/>
            <a:chExt cx="5427571" cy="653495"/>
          </a:xfrm>
        </p:grpSpPr>
        <p:sp>
          <p:nvSpPr>
            <p:cNvPr id="56" name="矩形: 圆角 60">
              <a:extLst>
                <a:ext uri="{FF2B5EF4-FFF2-40B4-BE49-F238E27FC236}">
                  <a16:creationId xmlns:a16="http://schemas.microsoft.com/office/drawing/2014/main" id="{24AC1935-5C29-40D1-9C22-C26F156C8D9E}"/>
                </a:ext>
              </a:extLst>
            </p:cNvPr>
            <p:cNvSpPr/>
            <p:nvPr/>
          </p:nvSpPr>
          <p:spPr>
            <a:xfrm>
              <a:off x="6431763" y="2081808"/>
              <a:ext cx="5427571" cy="653495"/>
            </a:xfrm>
            <a:prstGeom prst="roundRect">
              <a:avLst>
                <a:gd name="adj" fmla="val 7666"/>
              </a:avLst>
            </a:prstGeom>
            <a:solidFill>
              <a:srgbClr val="007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9C018707-95DB-43FF-A665-42ECDA548EF9}"/>
                </a:ext>
              </a:extLst>
            </p:cNvPr>
            <p:cNvSpPr/>
            <p:nvPr/>
          </p:nvSpPr>
          <p:spPr>
            <a:xfrm>
              <a:off x="6468117" y="2252707"/>
              <a:ext cx="881572" cy="3562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50" dirty="0">
                  <a:solidFill>
                    <a:schemeClr val="tx1"/>
                  </a:solidFill>
                </a:rPr>
                <a:t>资产管理</a:t>
              </a: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3209A610-5954-41DD-9882-057BFC0266A4}"/>
                </a:ext>
              </a:extLst>
            </p:cNvPr>
            <p:cNvSpPr/>
            <p:nvPr/>
          </p:nvSpPr>
          <p:spPr>
            <a:xfrm>
              <a:off x="7395638" y="2261134"/>
              <a:ext cx="808448" cy="3478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 dirty="0">
                  <a:solidFill>
                    <a:schemeClr val="tx1"/>
                  </a:solidFill>
                </a:rPr>
                <a:t>漏洞管理</a:t>
              </a: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5896E8C8-9CB2-481F-8952-18415C2D9B6D}"/>
                </a:ext>
              </a:extLst>
            </p:cNvPr>
            <p:cNvSpPr/>
            <p:nvPr/>
          </p:nvSpPr>
          <p:spPr>
            <a:xfrm>
              <a:off x="8280815" y="2244192"/>
              <a:ext cx="803720" cy="3647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 dirty="0">
                  <a:solidFill>
                    <a:schemeClr val="tx1"/>
                  </a:solidFill>
                </a:rPr>
                <a:t>风险分析</a:t>
              </a: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6E7F86ED-B151-4F5B-902A-7A86AE793FEB}"/>
                </a:ext>
              </a:extLst>
            </p:cNvPr>
            <p:cNvSpPr/>
            <p:nvPr/>
          </p:nvSpPr>
          <p:spPr>
            <a:xfrm>
              <a:off x="9148306" y="2242223"/>
              <a:ext cx="821081" cy="3840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 dirty="0">
                  <a:solidFill>
                    <a:schemeClr val="tx1"/>
                  </a:solidFill>
                </a:rPr>
                <a:t>异常告警</a:t>
              </a: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57E87E5E-6755-4CFB-ADA2-3EFCC81C092E}"/>
                </a:ext>
              </a:extLst>
            </p:cNvPr>
            <p:cNvSpPr/>
            <p:nvPr/>
          </p:nvSpPr>
          <p:spPr>
            <a:xfrm>
              <a:off x="10066789" y="2257304"/>
              <a:ext cx="816362" cy="3516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 dirty="0">
                  <a:solidFill>
                    <a:schemeClr val="tx1"/>
                  </a:solidFill>
                </a:rPr>
                <a:t>维护作业</a:t>
              </a: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1CCAAF2B-F1D5-48F2-AFFB-2C221B71CE7A}"/>
                </a:ext>
              </a:extLst>
            </p:cNvPr>
            <p:cNvSpPr/>
            <p:nvPr/>
          </p:nvSpPr>
          <p:spPr>
            <a:xfrm>
              <a:off x="10962307" y="2257305"/>
              <a:ext cx="805695" cy="3516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 dirty="0">
                  <a:solidFill>
                    <a:schemeClr val="tx1"/>
                  </a:solidFill>
                </a:rPr>
                <a:t>安全处置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A45A135-2F5A-40DF-BB28-45C36E24A435}"/>
              </a:ext>
            </a:extLst>
          </p:cNvPr>
          <p:cNvGrpSpPr/>
          <p:nvPr/>
        </p:nvGrpSpPr>
        <p:grpSpPr>
          <a:xfrm>
            <a:off x="3409260" y="3096529"/>
            <a:ext cx="4719480" cy="366722"/>
            <a:chOff x="6707088" y="4518571"/>
            <a:chExt cx="4970371" cy="478078"/>
          </a:xfrm>
        </p:grpSpPr>
        <p:sp>
          <p:nvSpPr>
            <p:cNvPr id="52" name="矩形: 圆角 56">
              <a:extLst>
                <a:ext uri="{FF2B5EF4-FFF2-40B4-BE49-F238E27FC236}">
                  <a16:creationId xmlns:a16="http://schemas.microsoft.com/office/drawing/2014/main" id="{C540B8F0-255C-4ABF-B9DC-82E7C36F25E1}"/>
                </a:ext>
              </a:extLst>
            </p:cNvPr>
            <p:cNvSpPr/>
            <p:nvPr/>
          </p:nvSpPr>
          <p:spPr>
            <a:xfrm>
              <a:off x="6707088" y="4518571"/>
              <a:ext cx="4970371" cy="478078"/>
            </a:xfrm>
            <a:prstGeom prst="roundRect">
              <a:avLst>
                <a:gd name="adj" fmla="val 9917"/>
              </a:avLst>
            </a:prstGeom>
            <a:solidFill>
              <a:srgbClr val="007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3CA69E47-AE93-4CC7-AE74-DCA25950AE5F}"/>
                </a:ext>
              </a:extLst>
            </p:cNvPr>
            <p:cNvSpPr/>
            <p:nvPr/>
          </p:nvSpPr>
          <p:spPr>
            <a:xfrm>
              <a:off x="7123517" y="4573981"/>
              <a:ext cx="991592" cy="3486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chemeClr val="tx1"/>
                  </a:solidFill>
                </a:rPr>
                <a:t>采集管理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5334DB89-F4F7-4F40-B28A-AE62774DD699}"/>
                </a:ext>
              </a:extLst>
            </p:cNvPr>
            <p:cNvSpPr/>
            <p:nvPr/>
          </p:nvSpPr>
          <p:spPr>
            <a:xfrm>
              <a:off x="8792235" y="4573981"/>
              <a:ext cx="973892" cy="3486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chemeClr val="tx1"/>
                  </a:solidFill>
                </a:rPr>
                <a:t>任务管理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48814F9F-19E6-4DF2-AE10-45C7EB99CDE4}"/>
                </a:ext>
              </a:extLst>
            </p:cNvPr>
            <p:cNvSpPr/>
            <p:nvPr/>
          </p:nvSpPr>
          <p:spPr>
            <a:xfrm>
              <a:off x="10390684" y="4600366"/>
              <a:ext cx="1009730" cy="3222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chemeClr val="tx1"/>
                  </a:solidFill>
                </a:rPr>
                <a:t>接口管理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7DBCC8C0-FC70-4A16-AEC2-129B88DBFE3F}"/>
              </a:ext>
            </a:extLst>
          </p:cNvPr>
          <p:cNvGrpSpPr/>
          <p:nvPr/>
        </p:nvGrpSpPr>
        <p:grpSpPr>
          <a:xfrm>
            <a:off x="3417861" y="2022382"/>
            <a:ext cx="4710879" cy="775003"/>
            <a:chOff x="5626250" y="2967361"/>
            <a:chExt cx="6233084" cy="1010333"/>
          </a:xfrm>
        </p:grpSpPr>
        <p:sp>
          <p:nvSpPr>
            <p:cNvPr id="42" name="矩形: 圆角 46">
              <a:extLst>
                <a:ext uri="{FF2B5EF4-FFF2-40B4-BE49-F238E27FC236}">
                  <a16:creationId xmlns:a16="http://schemas.microsoft.com/office/drawing/2014/main" id="{D671F177-3CEB-4FA9-A7A4-1BF29EA8C937}"/>
                </a:ext>
              </a:extLst>
            </p:cNvPr>
            <p:cNvSpPr/>
            <p:nvPr/>
          </p:nvSpPr>
          <p:spPr>
            <a:xfrm>
              <a:off x="5626250" y="2967361"/>
              <a:ext cx="6233084" cy="1010333"/>
            </a:xfrm>
            <a:prstGeom prst="roundRect">
              <a:avLst>
                <a:gd name="adj" fmla="val 7666"/>
              </a:avLst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: 圆角 47">
              <a:extLst>
                <a:ext uri="{FF2B5EF4-FFF2-40B4-BE49-F238E27FC236}">
                  <a16:creationId xmlns:a16="http://schemas.microsoft.com/office/drawing/2014/main" id="{6B59E9CA-F131-4484-BB8D-192EA936D2E5}"/>
                </a:ext>
              </a:extLst>
            </p:cNvPr>
            <p:cNvSpPr/>
            <p:nvPr/>
          </p:nvSpPr>
          <p:spPr>
            <a:xfrm>
              <a:off x="9942853" y="3099689"/>
              <a:ext cx="1788100" cy="806722"/>
            </a:xfrm>
            <a:prstGeom prst="roundRect">
              <a:avLst>
                <a:gd name="adj" fmla="val 9916"/>
              </a:avLst>
            </a:prstGeom>
            <a:solidFill>
              <a:srgbClr val="A1A1A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外部数据</a:t>
              </a:r>
            </a:p>
          </p:txBody>
        </p:sp>
        <p:sp>
          <p:nvSpPr>
            <p:cNvPr id="44" name="矩形: 圆角 48">
              <a:extLst>
                <a:ext uri="{FF2B5EF4-FFF2-40B4-BE49-F238E27FC236}">
                  <a16:creationId xmlns:a16="http://schemas.microsoft.com/office/drawing/2014/main" id="{F452A708-C3EA-49B2-9B94-B89502F09D2B}"/>
                </a:ext>
              </a:extLst>
            </p:cNvPr>
            <p:cNvSpPr/>
            <p:nvPr/>
          </p:nvSpPr>
          <p:spPr>
            <a:xfrm>
              <a:off x="8003677" y="3077136"/>
              <a:ext cx="1685220" cy="804497"/>
            </a:xfrm>
            <a:prstGeom prst="roundRect">
              <a:avLst>
                <a:gd name="adj" fmla="val 9916"/>
              </a:avLst>
            </a:prstGeom>
            <a:solidFill>
              <a:srgbClr val="A1A1A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基础数据</a:t>
              </a:r>
            </a:p>
          </p:txBody>
        </p:sp>
        <p:sp>
          <p:nvSpPr>
            <p:cNvPr id="45" name="矩形: 圆角 49">
              <a:extLst>
                <a:ext uri="{FF2B5EF4-FFF2-40B4-BE49-F238E27FC236}">
                  <a16:creationId xmlns:a16="http://schemas.microsoft.com/office/drawing/2014/main" id="{A744CC18-7650-42D1-A572-8EF4AD788E91}"/>
                </a:ext>
              </a:extLst>
            </p:cNvPr>
            <p:cNvSpPr/>
            <p:nvPr/>
          </p:nvSpPr>
          <p:spPr>
            <a:xfrm>
              <a:off x="5733821" y="3099689"/>
              <a:ext cx="2015900" cy="806724"/>
            </a:xfrm>
            <a:prstGeom prst="roundRect">
              <a:avLst>
                <a:gd name="adj" fmla="val 9916"/>
              </a:avLst>
            </a:prstGeom>
            <a:solidFill>
              <a:srgbClr val="A1A1A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/>
                <a:t>安全数据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6F24C46-21D9-4F87-9A3E-C8A4DA7DE1B5}"/>
              </a:ext>
            </a:extLst>
          </p:cNvPr>
          <p:cNvGrpSpPr/>
          <p:nvPr/>
        </p:nvGrpSpPr>
        <p:grpSpPr>
          <a:xfrm>
            <a:off x="3405273" y="3710816"/>
            <a:ext cx="4719480" cy="619675"/>
            <a:chOff x="6832525" y="5429150"/>
            <a:chExt cx="5889120" cy="807840"/>
          </a:xfrm>
        </p:grpSpPr>
        <p:sp>
          <p:nvSpPr>
            <p:cNvPr id="32" name="矩形: 圆角 36">
              <a:extLst>
                <a:ext uri="{FF2B5EF4-FFF2-40B4-BE49-F238E27FC236}">
                  <a16:creationId xmlns:a16="http://schemas.microsoft.com/office/drawing/2014/main" id="{640F0AE4-45E7-4657-ADD8-CFAF2076B2D2}"/>
                </a:ext>
              </a:extLst>
            </p:cNvPr>
            <p:cNvSpPr/>
            <p:nvPr/>
          </p:nvSpPr>
          <p:spPr>
            <a:xfrm>
              <a:off x="6832525" y="5429150"/>
              <a:ext cx="5889120" cy="807840"/>
            </a:xfrm>
            <a:prstGeom prst="roundRect">
              <a:avLst>
                <a:gd name="adj" fmla="val 9916"/>
              </a:avLst>
            </a:prstGeom>
            <a:solidFill>
              <a:srgbClr val="003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41">
              <a:extLst>
                <a:ext uri="{FF2B5EF4-FFF2-40B4-BE49-F238E27FC236}">
                  <a16:creationId xmlns:a16="http://schemas.microsoft.com/office/drawing/2014/main" id="{E0424848-5E45-4A85-AEA5-D8ABF3B9CFCD}"/>
                </a:ext>
              </a:extLst>
            </p:cNvPr>
            <p:cNvSpPr/>
            <p:nvPr/>
          </p:nvSpPr>
          <p:spPr>
            <a:xfrm>
              <a:off x="7117671" y="5641254"/>
              <a:ext cx="724732" cy="438302"/>
            </a:xfrm>
            <a:prstGeom prst="round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主机</a:t>
              </a:r>
              <a:endParaRPr lang="en-US" altLang="zh-CN" sz="1200" dirty="0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B31C5D10-DE2F-4B33-9948-4EFA1CB085DB}"/>
              </a:ext>
            </a:extLst>
          </p:cNvPr>
          <p:cNvSpPr txBox="1"/>
          <p:nvPr/>
        </p:nvSpPr>
        <p:spPr>
          <a:xfrm>
            <a:off x="2698812" y="779285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应用场景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758D21D-34DB-4A85-893C-DEA2B6B9A1E6}"/>
              </a:ext>
            </a:extLst>
          </p:cNvPr>
          <p:cNvSpPr txBox="1"/>
          <p:nvPr/>
        </p:nvSpPr>
        <p:spPr>
          <a:xfrm>
            <a:off x="2755111" y="3929712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安全资产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DCF966A-D4AC-4327-8065-8BCECF235C23}"/>
              </a:ext>
            </a:extLst>
          </p:cNvPr>
          <p:cNvSpPr txBox="1"/>
          <p:nvPr/>
        </p:nvSpPr>
        <p:spPr>
          <a:xfrm>
            <a:off x="2738744" y="3167190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数据采集</a:t>
            </a:r>
            <a:endParaRPr lang="zh-CN" altLang="en-US" sz="10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F939145-491D-4FDB-B361-E70AD6D82D23}"/>
              </a:ext>
            </a:extLst>
          </p:cNvPr>
          <p:cNvSpPr txBox="1"/>
          <p:nvPr/>
        </p:nvSpPr>
        <p:spPr>
          <a:xfrm>
            <a:off x="2738512" y="2320040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数据处理</a:t>
            </a:r>
            <a:endParaRPr lang="zh-CN" altLang="en-US" sz="10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D3048C3-8D32-4D34-A42C-D16B62924923}"/>
              </a:ext>
            </a:extLst>
          </p:cNvPr>
          <p:cNvSpPr txBox="1"/>
          <p:nvPr/>
        </p:nvSpPr>
        <p:spPr>
          <a:xfrm>
            <a:off x="2698436" y="1423258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功能实现</a:t>
            </a:r>
          </a:p>
        </p:txBody>
      </p:sp>
      <p:sp>
        <p:nvSpPr>
          <p:cNvPr id="18" name="箭头: 左 22">
            <a:extLst>
              <a:ext uri="{FF2B5EF4-FFF2-40B4-BE49-F238E27FC236}">
                <a16:creationId xmlns:a16="http://schemas.microsoft.com/office/drawing/2014/main" id="{80D3E36A-A81A-4574-BC5D-BD3B48BC12A4}"/>
              </a:ext>
            </a:extLst>
          </p:cNvPr>
          <p:cNvSpPr/>
          <p:nvPr/>
        </p:nvSpPr>
        <p:spPr>
          <a:xfrm>
            <a:off x="8232963" y="1371151"/>
            <a:ext cx="308555" cy="293084"/>
          </a:xfrm>
          <a:prstGeom prst="leftArrow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左 23">
            <a:extLst>
              <a:ext uri="{FF2B5EF4-FFF2-40B4-BE49-F238E27FC236}">
                <a16:creationId xmlns:a16="http://schemas.microsoft.com/office/drawing/2014/main" id="{7637DA4F-3E67-49E9-99F7-E5AF4C11D7DC}"/>
              </a:ext>
            </a:extLst>
          </p:cNvPr>
          <p:cNvSpPr/>
          <p:nvPr/>
        </p:nvSpPr>
        <p:spPr>
          <a:xfrm>
            <a:off x="8185432" y="3113372"/>
            <a:ext cx="308555" cy="293084"/>
          </a:xfrm>
          <a:prstGeom prst="leftArrow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E8895B9-8D68-4BFB-B1F9-93CE33DBC54F}"/>
              </a:ext>
            </a:extLst>
          </p:cNvPr>
          <p:cNvSpPr/>
          <p:nvPr/>
        </p:nvSpPr>
        <p:spPr>
          <a:xfrm>
            <a:off x="8698040" y="2459700"/>
            <a:ext cx="267212" cy="679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D667599-B4CD-4C90-9A67-0288C0981482}"/>
              </a:ext>
            </a:extLst>
          </p:cNvPr>
          <p:cNvSpPr/>
          <p:nvPr/>
        </p:nvSpPr>
        <p:spPr>
          <a:xfrm>
            <a:off x="8698758" y="3220592"/>
            <a:ext cx="267212" cy="2930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9D1FA79-787A-4408-8B8E-B12CDF9B4830}"/>
              </a:ext>
            </a:extLst>
          </p:cNvPr>
          <p:cNvSpPr txBox="1"/>
          <p:nvPr/>
        </p:nvSpPr>
        <p:spPr>
          <a:xfrm>
            <a:off x="8662402" y="3267698"/>
            <a:ext cx="327633" cy="177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/>
              <a:t>……</a:t>
            </a:r>
            <a:endParaRPr lang="zh-CN" altLang="en-US" sz="900" dirty="0"/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0AF6034C-60AF-465F-BAEF-0EBF264E287E}"/>
              </a:ext>
            </a:extLst>
          </p:cNvPr>
          <p:cNvCxnSpPr>
            <a:cxnSpLocks/>
          </p:cNvCxnSpPr>
          <p:nvPr/>
        </p:nvCxnSpPr>
        <p:spPr>
          <a:xfrm>
            <a:off x="2725295" y="1917363"/>
            <a:ext cx="5568070" cy="0"/>
          </a:xfrm>
          <a:prstGeom prst="line">
            <a:avLst/>
          </a:prstGeom>
          <a:ln w="9525" cap="flat" cmpd="sng" algn="ctr">
            <a:solidFill>
              <a:srgbClr val="BFBFBF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9DF1A739-2F7B-4FD8-8F93-F306E3F8D39B}"/>
              </a:ext>
            </a:extLst>
          </p:cNvPr>
          <p:cNvCxnSpPr>
            <a:cxnSpLocks/>
          </p:cNvCxnSpPr>
          <p:nvPr/>
        </p:nvCxnSpPr>
        <p:spPr>
          <a:xfrm>
            <a:off x="2738512" y="2925475"/>
            <a:ext cx="5568070" cy="0"/>
          </a:xfrm>
          <a:prstGeom prst="line">
            <a:avLst/>
          </a:prstGeom>
          <a:ln w="9525" cap="flat" cmpd="sng" algn="ctr">
            <a:solidFill>
              <a:srgbClr val="BFBFBF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2B1903A6-F971-4242-910A-84EB4B1A17A6}"/>
              </a:ext>
            </a:extLst>
          </p:cNvPr>
          <p:cNvCxnSpPr>
            <a:cxnSpLocks/>
          </p:cNvCxnSpPr>
          <p:nvPr/>
        </p:nvCxnSpPr>
        <p:spPr>
          <a:xfrm>
            <a:off x="2737266" y="3620013"/>
            <a:ext cx="5568070" cy="0"/>
          </a:xfrm>
          <a:prstGeom prst="line">
            <a:avLst/>
          </a:prstGeom>
          <a:ln w="9525" cap="flat" cmpd="sng" algn="ctr">
            <a:solidFill>
              <a:srgbClr val="BFBFBF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0" name="矩形: 圆角 41">
            <a:extLst>
              <a:ext uri="{FF2B5EF4-FFF2-40B4-BE49-F238E27FC236}">
                <a16:creationId xmlns:a16="http://schemas.microsoft.com/office/drawing/2014/main" id="{E0424848-5E45-4A85-AEA5-D8ABF3B9CFCD}"/>
              </a:ext>
            </a:extLst>
          </p:cNvPr>
          <p:cNvSpPr/>
          <p:nvPr/>
        </p:nvSpPr>
        <p:spPr>
          <a:xfrm>
            <a:off x="4340633" y="3875895"/>
            <a:ext cx="725426" cy="336211"/>
          </a:xfrm>
          <a:prstGeom prst="round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虚拟机</a:t>
            </a:r>
            <a:endParaRPr lang="en-US" altLang="zh-CN" sz="1200" dirty="0"/>
          </a:p>
        </p:txBody>
      </p:sp>
      <p:sp>
        <p:nvSpPr>
          <p:cNvPr id="71" name="矩形: 圆角 41">
            <a:extLst>
              <a:ext uri="{FF2B5EF4-FFF2-40B4-BE49-F238E27FC236}">
                <a16:creationId xmlns:a16="http://schemas.microsoft.com/office/drawing/2014/main" id="{E0424848-5E45-4A85-AEA5-D8ABF3B9CFCD}"/>
              </a:ext>
            </a:extLst>
          </p:cNvPr>
          <p:cNvSpPr/>
          <p:nvPr/>
        </p:nvSpPr>
        <p:spPr>
          <a:xfrm>
            <a:off x="5238734" y="3871369"/>
            <a:ext cx="863079" cy="336211"/>
          </a:xfrm>
          <a:prstGeom prst="round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网络设备</a:t>
            </a:r>
            <a:endParaRPr lang="en-US" altLang="zh-CN" sz="1200" dirty="0"/>
          </a:p>
        </p:txBody>
      </p:sp>
      <p:sp>
        <p:nvSpPr>
          <p:cNvPr id="72" name="矩形: 圆角 41">
            <a:extLst>
              <a:ext uri="{FF2B5EF4-FFF2-40B4-BE49-F238E27FC236}">
                <a16:creationId xmlns:a16="http://schemas.microsoft.com/office/drawing/2014/main" id="{E0424848-5E45-4A85-AEA5-D8ABF3B9CFCD}"/>
              </a:ext>
            </a:extLst>
          </p:cNvPr>
          <p:cNvSpPr/>
          <p:nvPr/>
        </p:nvSpPr>
        <p:spPr>
          <a:xfrm>
            <a:off x="6213536" y="3872916"/>
            <a:ext cx="863079" cy="336211"/>
          </a:xfrm>
          <a:prstGeom prst="round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安全设备</a:t>
            </a:r>
            <a:endParaRPr lang="en-US" altLang="zh-CN" sz="1200" dirty="0"/>
          </a:p>
        </p:txBody>
      </p:sp>
      <p:sp>
        <p:nvSpPr>
          <p:cNvPr id="73" name="矩形: 圆角 41">
            <a:extLst>
              <a:ext uri="{FF2B5EF4-FFF2-40B4-BE49-F238E27FC236}">
                <a16:creationId xmlns:a16="http://schemas.microsoft.com/office/drawing/2014/main" id="{E0424848-5E45-4A85-AEA5-D8ABF3B9CFCD}"/>
              </a:ext>
            </a:extLst>
          </p:cNvPr>
          <p:cNvSpPr/>
          <p:nvPr/>
        </p:nvSpPr>
        <p:spPr>
          <a:xfrm>
            <a:off x="7263188" y="3873417"/>
            <a:ext cx="580793" cy="336211"/>
          </a:xfrm>
          <a:prstGeom prst="round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存储</a:t>
            </a:r>
            <a:endParaRPr lang="en-US" altLang="zh-CN" sz="1200" dirty="0"/>
          </a:p>
        </p:txBody>
      </p:sp>
      <p:sp>
        <p:nvSpPr>
          <p:cNvPr id="74" name="矩形: 圆角 41">
            <a:extLst>
              <a:ext uri="{FF2B5EF4-FFF2-40B4-BE49-F238E27FC236}">
                <a16:creationId xmlns:a16="http://schemas.microsoft.com/office/drawing/2014/main" id="{E0424848-5E45-4A85-AEA5-D8ABF3B9CFCD}"/>
              </a:ext>
            </a:extLst>
          </p:cNvPr>
          <p:cNvSpPr/>
          <p:nvPr/>
        </p:nvSpPr>
        <p:spPr>
          <a:xfrm>
            <a:off x="3612086" y="3879977"/>
            <a:ext cx="580793" cy="336211"/>
          </a:xfrm>
          <a:prstGeom prst="round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主机</a:t>
            </a:r>
            <a:endParaRPr lang="en-US" altLang="zh-CN" sz="1200" dirty="0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9E8895B9-8D68-4BFB-B1F9-93CE33DBC54F}"/>
              </a:ext>
            </a:extLst>
          </p:cNvPr>
          <p:cNvSpPr/>
          <p:nvPr/>
        </p:nvSpPr>
        <p:spPr>
          <a:xfrm>
            <a:off x="8698758" y="893445"/>
            <a:ext cx="267212" cy="679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9E8895B9-8D68-4BFB-B1F9-93CE33DBC54F}"/>
              </a:ext>
            </a:extLst>
          </p:cNvPr>
          <p:cNvSpPr/>
          <p:nvPr/>
        </p:nvSpPr>
        <p:spPr>
          <a:xfrm>
            <a:off x="8697805" y="1675354"/>
            <a:ext cx="267212" cy="679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E45F9B6-39E3-44B8-9CAE-D8CF68C2F616}"/>
              </a:ext>
            </a:extLst>
          </p:cNvPr>
          <p:cNvSpPr txBox="1"/>
          <p:nvPr/>
        </p:nvSpPr>
        <p:spPr>
          <a:xfrm>
            <a:off x="8697311" y="2446998"/>
            <a:ext cx="351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设备网管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0E45F9B6-39E3-44B8-9CAE-D8CF68C2F616}"/>
              </a:ext>
            </a:extLst>
          </p:cNvPr>
          <p:cNvSpPr txBox="1"/>
          <p:nvPr/>
        </p:nvSpPr>
        <p:spPr>
          <a:xfrm>
            <a:off x="8694084" y="1637661"/>
            <a:ext cx="351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电子工单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0E45F9B6-39E3-44B8-9CAE-D8CF68C2F616}"/>
              </a:ext>
            </a:extLst>
          </p:cNvPr>
          <p:cNvSpPr txBox="1"/>
          <p:nvPr/>
        </p:nvSpPr>
        <p:spPr>
          <a:xfrm>
            <a:off x="8670622" y="868554"/>
            <a:ext cx="351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5GC</a:t>
            </a:r>
            <a:r>
              <a:rPr lang="zh-CN" altLang="en-US" sz="1100" dirty="0"/>
              <a:t>网管</a:t>
            </a:r>
          </a:p>
        </p:txBody>
      </p:sp>
      <p:sp>
        <p:nvSpPr>
          <p:cNvPr id="81" name="文本框 80"/>
          <p:cNvSpPr txBox="1"/>
          <p:nvPr/>
        </p:nvSpPr>
        <p:spPr>
          <a:xfrm>
            <a:off x="309597" y="158975"/>
            <a:ext cx="476346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安全管理能力实现</a:t>
            </a:r>
          </a:p>
        </p:txBody>
      </p:sp>
    </p:spTree>
    <p:extLst>
      <p:ext uri="{BB962C8B-B14F-4D97-AF65-F5344CB8AC3E}">
        <p14:creationId xmlns:p14="http://schemas.microsoft.com/office/powerpoint/2010/main" val="648803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09597" y="158975"/>
            <a:ext cx="476346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如何衔接“知与行”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839" y="1379755"/>
            <a:ext cx="3950306" cy="222412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75379" y="803518"/>
            <a:ext cx="3695388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现网架构是否存在安全缺陷？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设备入网前如何与安全设备磨合？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安全规范实施前如何验证安全性和合理性？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多家厂商的设备如何配合协同？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如何实现安全、运维、建设等人员的协同？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怎么去验证安全监测防护体系的有效性？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75379" y="3526077"/>
            <a:ext cx="3782861" cy="85803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在中国电信集团公司指导下，由浙江公司牵头，联合广州研究院、华信设计院，建设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攻防靶场，全集团专业人员组成众测队伍。</a:t>
            </a:r>
          </a:p>
        </p:txBody>
      </p:sp>
    </p:spTree>
    <p:extLst>
      <p:ext uri="{BB962C8B-B14F-4D97-AF65-F5344CB8AC3E}">
        <p14:creationId xmlns:p14="http://schemas.microsoft.com/office/powerpoint/2010/main" val="553891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628394" y="745959"/>
            <a:ext cx="3581723" cy="146881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4424004" y="745960"/>
            <a:ext cx="4154516" cy="146929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BF74B6-6595-43F1-AD93-7EB666AD696A}"/>
              </a:ext>
            </a:extLst>
          </p:cNvPr>
          <p:cNvSpPr txBox="1"/>
          <p:nvPr/>
        </p:nvSpPr>
        <p:spPr>
          <a:xfrm>
            <a:off x="696783" y="797965"/>
            <a:ext cx="35938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通过实战环境验证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安全防护措施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测试网络安全配置规范和防护策略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验证网络安全监测、防护体系的有效性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对自动化安全维护手段进行安全性验证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>
            <a:extLst>
              <a:ext uri="{FF2B5EF4-FFF2-40B4-BE49-F238E27FC236}">
                <a16:creationId xmlns:a16="http://schemas.microsoft.com/office/drawing/2014/main" id="{F43AADE9-4AB4-4811-A826-0914786CFEAD}"/>
              </a:ext>
            </a:extLst>
          </p:cNvPr>
          <p:cNvSpPr/>
          <p:nvPr/>
        </p:nvSpPr>
        <p:spPr>
          <a:xfrm>
            <a:off x="2022807" y="2375343"/>
            <a:ext cx="5471871" cy="2425258"/>
          </a:xfrm>
          <a:prstGeom prst="cloud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F6757A3-F959-4DBA-AA45-51D53E56C1A4}"/>
              </a:ext>
            </a:extLst>
          </p:cNvPr>
          <p:cNvSpPr/>
          <p:nvPr/>
        </p:nvSpPr>
        <p:spPr>
          <a:xfrm>
            <a:off x="4006003" y="2861763"/>
            <a:ext cx="2865618" cy="1264085"/>
          </a:xfrm>
          <a:prstGeom prst="rect">
            <a:avLst/>
          </a:prstGeom>
          <a:ln>
            <a:prstDash val="lgDashDot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5GC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接入与测试环境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F156502-B25D-49E0-9B9C-8A163F7C0E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778"/>
          <a:stretch/>
        </p:blipFill>
        <p:spPr>
          <a:xfrm>
            <a:off x="1712727" y="3466707"/>
            <a:ext cx="658772" cy="22482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8BDB15B-8598-40A9-9782-D6582EAF7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205" y="3226243"/>
            <a:ext cx="574527" cy="679846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FB969CB7-D6D2-4C22-8F2A-0EE0A11937CB}"/>
              </a:ext>
            </a:extLst>
          </p:cNvPr>
          <p:cNvGrpSpPr/>
          <p:nvPr/>
        </p:nvGrpSpPr>
        <p:grpSpPr>
          <a:xfrm>
            <a:off x="2618691" y="2861763"/>
            <a:ext cx="756980" cy="1264085"/>
            <a:chOff x="3445097" y="3212976"/>
            <a:chExt cx="1695747" cy="2824720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0CEA07B-95B9-4599-9EE4-5F2F47F0601A}"/>
                </a:ext>
              </a:extLst>
            </p:cNvPr>
            <p:cNvSpPr/>
            <p:nvPr/>
          </p:nvSpPr>
          <p:spPr>
            <a:xfrm>
              <a:off x="3445097" y="3212976"/>
              <a:ext cx="1695747" cy="2824720"/>
            </a:xfrm>
            <a:prstGeom prst="rect">
              <a:avLst/>
            </a:prstGeom>
            <a:ln>
              <a:prstDash val="dash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276C16DA-B813-4E65-B627-1249E1441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93983" y="3294496"/>
              <a:ext cx="1546860" cy="2743200"/>
            </a:xfrm>
            <a:prstGeom prst="rect">
              <a:avLst/>
            </a:prstGeom>
          </p:spPr>
        </p:pic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5D694194-01AB-4B20-BF3D-CCA49D1640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418" y="3381752"/>
            <a:ext cx="433953" cy="5097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A8C2F36-4A87-4727-9D45-B302FD5F94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5915" y="3091135"/>
            <a:ext cx="434295" cy="103471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F123071-F215-44FD-8EBB-2436923DA2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9316" y="3414198"/>
            <a:ext cx="518919" cy="38615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0B7CFAD9-F82A-4CB5-82EE-F4984DEC79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8092" y="3471750"/>
            <a:ext cx="518918" cy="15411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C39E308-55A6-4BEC-8E68-4E2EF9E44B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15148" y="3414198"/>
            <a:ext cx="540210" cy="38615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8810426-93CF-4D34-A041-8FA1BB667238}"/>
              </a:ext>
            </a:extLst>
          </p:cNvPr>
          <p:cNvPicPr/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4691" y="3196907"/>
            <a:ext cx="894586" cy="71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794DB451-F2D2-4D18-A2EE-40CB5E170EA4}"/>
              </a:ext>
            </a:extLst>
          </p:cNvPr>
          <p:cNvSpPr txBox="1"/>
          <p:nvPr/>
        </p:nvSpPr>
        <p:spPr>
          <a:xfrm>
            <a:off x="6207388" y="3930107"/>
            <a:ext cx="465468" cy="176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仿宋" panose="02010609060101010101" pitchFamily="49" charset="-122"/>
                <a:ea typeface="仿宋" panose="02010609060101010101" pitchFamily="49" charset="-122"/>
              </a:rPr>
              <a:t>5GC</a:t>
            </a:r>
            <a:r>
              <a:rPr lang="zh-CN" altLang="en-US" sz="1100" dirty="0">
                <a:latin typeface="仿宋" panose="02010609060101010101" pitchFamily="49" charset="-122"/>
                <a:ea typeface="仿宋" panose="02010609060101010101" pitchFamily="49" charset="-122"/>
              </a:rPr>
              <a:t>环境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F5D0BBB-4685-4804-8381-B65DB6EBA80B}"/>
              </a:ext>
            </a:extLst>
          </p:cNvPr>
          <p:cNvSpPr txBox="1"/>
          <p:nvPr/>
        </p:nvSpPr>
        <p:spPr>
          <a:xfrm>
            <a:off x="4591982" y="4507504"/>
            <a:ext cx="601852" cy="249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天翼云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64E00E7-4ECC-4F27-906E-A6A7639834A2}"/>
              </a:ext>
            </a:extLst>
          </p:cNvPr>
          <p:cNvSpPr txBox="1"/>
          <p:nvPr/>
        </p:nvSpPr>
        <p:spPr>
          <a:xfrm>
            <a:off x="1803795" y="3639052"/>
            <a:ext cx="417073" cy="176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latin typeface="仿宋" panose="02010609060101010101" pitchFamily="49" charset="-122"/>
                <a:ea typeface="仿宋" panose="02010609060101010101" pitchFamily="49" charset="-122"/>
              </a:rPr>
              <a:t>互联网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3405B63-7548-4D1C-97AF-E68553ABD733}"/>
              </a:ext>
            </a:extLst>
          </p:cNvPr>
          <p:cNvSpPr/>
          <p:nvPr/>
        </p:nvSpPr>
        <p:spPr>
          <a:xfrm>
            <a:off x="2495104" y="2664830"/>
            <a:ext cx="4515530" cy="1716808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F342057-8C86-4095-9143-99DB60E6C8CC}"/>
              </a:ext>
            </a:extLst>
          </p:cNvPr>
          <p:cNvSpPr txBox="1"/>
          <p:nvPr/>
        </p:nvSpPr>
        <p:spPr>
          <a:xfrm>
            <a:off x="4089797" y="4153857"/>
            <a:ext cx="865823" cy="2079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网络平行空间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4590072" y="766362"/>
            <a:ext cx="398844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部署网络平行空间安全测试平台，在内部增加部署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 CPE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gNB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设备，连通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5GC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测试环境。操作人员通过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VPN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接入平行空间平台，利用平台仿真服务器连接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5GC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接入区进而访问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5GC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测试环境</a:t>
            </a:r>
          </a:p>
          <a:p>
            <a:pPr>
              <a:lnSpc>
                <a:spcPct val="150000"/>
              </a:lnSpc>
            </a:pPr>
            <a:endParaRPr lang="zh-CN" altLang="en-US" sz="1400" dirty="0"/>
          </a:p>
        </p:txBody>
      </p:sp>
      <p:sp>
        <p:nvSpPr>
          <p:cNvPr id="25" name="文本框 24"/>
          <p:cNvSpPr txBox="1"/>
          <p:nvPr/>
        </p:nvSpPr>
        <p:spPr>
          <a:xfrm>
            <a:off x="483409" y="1015874"/>
            <a:ext cx="298647" cy="93582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部署意义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4290610" y="1015874"/>
            <a:ext cx="299461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部署方案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309597" y="158975"/>
            <a:ext cx="476346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网络平行空间靶场方案</a:t>
            </a:r>
          </a:p>
        </p:txBody>
      </p:sp>
    </p:spTree>
    <p:extLst>
      <p:ext uri="{BB962C8B-B14F-4D97-AF65-F5344CB8AC3E}">
        <p14:creationId xmlns:p14="http://schemas.microsoft.com/office/powerpoint/2010/main" val="3257086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3"/>
            <a:ext cx="9144000" cy="514221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744274" y="349606"/>
            <a:ext cx="1209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30682" y="1557382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105278" y="1559991"/>
            <a:ext cx="27885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面临的新威胁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4566318" y="1592601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140914" y="1595210"/>
            <a:ext cx="307665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安全防护思路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873945" y="1652922"/>
            <a:ext cx="4082445" cy="804164"/>
            <a:chOff x="965385" y="2053032"/>
            <a:chExt cx="4082445" cy="1209550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96538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5047830" y="2053032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050559" y="451755"/>
            <a:ext cx="1842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251195" y="2769168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825791" y="2771777"/>
            <a:ext cx="44773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给网络安全带来的新机遇</a:t>
            </a:r>
          </a:p>
        </p:txBody>
      </p:sp>
      <p:cxnSp>
        <p:nvCxnSpPr>
          <p:cNvPr id="56" name="直接连接符 55"/>
          <p:cNvCxnSpPr/>
          <p:nvPr/>
        </p:nvCxnSpPr>
        <p:spPr>
          <a:xfrm>
            <a:off x="2594458" y="2869848"/>
            <a:ext cx="0" cy="799024"/>
          </a:xfrm>
          <a:prstGeom prst="line">
            <a:avLst/>
          </a:prstGeom>
          <a:ln w="1270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303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555625" y="517358"/>
            <a:ext cx="8672595" cy="4057802"/>
            <a:chOff x="555625" y="743796"/>
            <a:chExt cx="11172825" cy="6025086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77865" y="4375150"/>
              <a:ext cx="5368925" cy="2353310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1315720" y="1788795"/>
              <a:ext cx="874395" cy="4062095"/>
            </a:xfrm>
            <a:prstGeom prst="rect">
              <a:avLst/>
            </a:prstGeom>
            <a:noFill/>
            <a:ln w="12700" cap="flat" cmpd="sng" algn="ctr">
              <a:solidFill>
                <a:srgbClr val="C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670810" y="1788795"/>
              <a:ext cx="874395" cy="4059555"/>
            </a:xfrm>
            <a:prstGeom prst="rect">
              <a:avLst/>
            </a:prstGeom>
            <a:noFill/>
            <a:ln w="12700" cap="flat" cmpd="sng" algn="ctr">
              <a:solidFill>
                <a:srgbClr val="C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081780" y="1788795"/>
              <a:ext cx="874395" cy="4059555"/>
            </a:xfrm>
            <a:prstGeom prst="rect">
              <a:avLst/>
            </a:prstGeom>
            <a:noFill/>
            <a:ln w="12700" cap="flat" cmpd="sng" algn="ctr">
              <a:solidFill>
                <a:srgbClr val="C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125219" y="1862456"/>
              <a:ext cx="1281431" cy="45699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等保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2466975" y="1862456"/>
              <a:ext cx="1342390" cy="45699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防勒索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3888740" y="1862456"/>
              <a:ext cx="1329056" cy="45699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保障</a:t>
              </a:r>
              <a:endParaRPr kumimoji="1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217295" y="2488565"/>
              <a:ext cx="1099186" cy="41129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200" b="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NGFW</a:t>
              </a:r>
              <a:endParaRPr kumimoji="1" lang="zh-CN" altLang="en-US" sz="12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494915" y="2488565"/>
              <a:ext cx="1201420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100" b="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NGFW</a:t>
              </a:r>
              <a:endParaRPr kumimoji="1"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916681" y="2488565"/>
              <a:ext cx="1242695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1100" b="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NGFW</a:t>
              </a:r>
              <a:endParaRPr kumimoji="1"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2500630" y="2870835"/>
              <a:ext cx="1194434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日志分析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3910329" y="2886711"/>
              <a:ext cx="1249680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流量分析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1217295" y="2791460"/>
              <a:ext cx="1099186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堡垒审计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2500630" y="3271520"/>
              <a:ext cx="1196341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主机防护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3911599" y="3666319"/>
              <a:ext cx="1248410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威胁分析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1217295" y="3114674"/>
              <a:ext cx="1099186" cy="63978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1100" b="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日志审计系统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2500630" y="3660519"/>
              <a:ext cx="1195069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威胁检测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3916681" y="4072891"/>
              <a:ext cx="1242695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资产梳理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1217140" y="3414720"/>
              <a:ext cx="1071341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杀毒软件</a:t>
              </a:r>
              <a:endParaRPr kumimoji="1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2500630" y="4016754"/>
              <a:ext cx="1194434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数据备份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1233361" y="4499643"/>
              <a:ext cx="1071341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流程制度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1233361" y="4870700"/>
              <a:ext cx="1071341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安全运维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555625" y="1862456"/>
              <a:ext cx="490220" cy="2414692"/>
            </a:xfrm>
            <a:prstGeom prst="rect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安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全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服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务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平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台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555625" y="995680"/>
              <a:ext cx="490220" cy="783235"/>
            </a:xfrm>
            <a:prstGeom prst="rect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骨干</a:t>
              </a:r>
              <a:endParaRPr kumimoji="1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1253490" y="1021715"/>
              <a:ext cx="999491" cy="77688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流量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清洗</a:t>
              </a:r>
            </a:p>
          </p:txBody>
        </p:sp>
        <p:sp>
          <p:nvSpPr>
            <p:cNvPr id="28" name="矩形 27"/>
            <p:cNvSpPr/>
            <p:nvPr/>
          </p:nvSpPr>
          <p:spPr>
            <a:xfrm>
              <a:off x="2595880" y="1002031"/>
              <a:ext cx="999491" cy="77688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安全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专线</a:t>
              </a:r>
            </a:p>
          </p:txBody>
        </p:sp>
        <p:sp>
          <p:nvSpPr>
            <p:cNvPr id="29" name="矩形 28"/>
            <p:cNvSpPr/>
            <p:nvPr/>
          </p:nvSpPr>
          <p:spPr>
            <a:xfrm>
              <a:off x="4028440" y="1002031"/>
              <a:ext cx="999491" cy="77688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天翼云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安全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555625" y="4412191"/>
              <a:ext cx="490220" cy="1372870"/>
            </a:xfrm>
            <a:prstGeom prst="rect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安全认证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1167130" y="5358766"/>
              <a:ext cx="3942080" cy="45699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网络安全服务团队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3888740" y="3271520"/>
              <a:ext cx="1248410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安全加固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1167130" y="5951220"/>
              <a:ext cx="4051300" cy="703580"/>
            </a:xfrm>
            <a:prstGeom prst="rect">
              <a:avLst/>
            </a:prstGeom>
            <a:noFill/>
            <a:ln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271415" y="6034446"/>
              <a:ext cx="764095" cy="3954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extBox 33"/>
            <p:cNvSpPr txBox="1"/>
            <p:nvPr/>
          </p:nvSpPr>
          <p:spPr>
            <a:xfrm>
              <a:off x="1253491" y="6426139"/>
              <a:ext cx="1040564" cy="342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互联网企业</a:t>
              </a:r>
            </a:p>
          </p:txBody>
        </p:sp>
        <p:sp>
          <p:nvSpPr>
            <p:cNvPr id="36" name="TextBox 34"/>
            <p:cNvSpPr txBox="1"/>
            <p:nvPr/>
          </p:nvSpPr>
          <p:spPr>
            <a:xfrm>
              <a:off x="2304991" y="6426137"/>
              <a:ext cx="907793" cy="342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企业专线</a:t>
              </a:r>
            </a:p>
          </p:txBody>
        </p:sp>
        <p:sp>
          <p:nvSpPr>
            <p:cNvPr id="37" name="TextBox 35"/>
            <p:cNvSpPr txBox="1"/>
            <p:nvPr/>
          </p:nvSpPr>
          <p:spPr>
            <a:xfrm>
              <a:off x="3449897" y="6426138"/>
              <a:ext cx="954239" cy="342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5G</a:t>
              </a:r>
              <a:r>
                <a:rPr lang="zh-CN" altLang="en-US" sz="9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</a:t>
              </a:r>
            </a:p>
          </p:txBody>
        </p:sp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258545" y="6037109"/>
              <a:ext cx="764095" cy="3954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9" name="图片 3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07963" y="6068292"/>
              <a:ext cx="670532" cy="351865"/>
            </a:xfrm>
            <a:prstGeom prst="rect">
              <a:avLst/>
            </a:prstGeom>
          </p:spPr>
        </p:pic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356005" y="6062377"/>
              <a:ext cx="764095" cy="3954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432448" y="6025754"/>
              <a:ext cx="764095" cy="3954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7135" y="6044836"/>
              <a:ext cx="696143" cy="349514"/>
            </a:xfrm>
            <a:prstGeom prst="rect">
              <a:avLst/>
            </a:prstGeom>
          </p:spPr>
        </p:pic>
        <p:pic>
          <p:nvPicPr>
            <p:cNvPr id="44" name="图片 4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8383" y="6051474"/>
              <a:ext cx="657712" cy="382371"/>
            </a:xfrm>
            <a:prstGeom prst="rect">
              <a:avLst/>
            </a:prstGeom>
          </p:spPr>
        </p:pic>
        <p:sp>
          <p:nvSpPr>
            <p:cNvPr id="45" name="TextBox 37"/>
            <p:cNvSpPr txBox="1"/>
            <p:nvPr/>
          </p:nvSpPr>
          <p:spPr>
            <a:xfrm>
              <a:off x="4477385" y="6426619"/>
              <a:ext cx="596900" cy="229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云租户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3899536" y="4469192"/>
              <a:ext cx="1259839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攻防演练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1216851" y="3756984"/>
              <a:ext cx="1087632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kern="0" spc="-15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数据库审计</a:t>
              </a:r>
            </a:p>
          </p:txBody>
        </p:sp>
        <p:sp>
          <p:nvSpPr>
            <p:cNvPr id="48" name="矩形 47"/>
            <p:cNvSpPr/>
            <p:nvPr/>
          </p:nvSpPr>
          <p:spPr>
            <a:xfrm>
              <a:off x="1232782" y="4099251"/>
              <a:ext cx="1071341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100" b="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SSL VPN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2494624" y="4398171"/>
              <a:ext cx="1200442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数据恢复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2509806" y="4737896"/>
              <a:ext cx="1185260" cy="3884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10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安全体检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3898903" y="4886148"/>
              <a:ext cx="1263016" cy="41129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20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重保</a:t>
              </a:r>
              <a:r>
                <a:rPr kumimoji="1" lang="zh-CN" altLang="en-US" sz="1100" kern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值守</a:t>
              </a:r>
              <a:endParaRPr kumimoji="1" lang="zh-CN" altLang="en-US" sz="120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52" name="object 28"/>
            <p:cNvSpPr/>
            <p:nvPr/>
          </p:nvSpPr>
          <p:spPr>
            <a:xfrm>
              <a:off x="9692640" y="905793"/>
              <a:ext cx="2035810" cy="434975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738033" y="743796"/>
              <a:ext cx="5157470" cy="3668395"/>
            </a:xfrm>
            <a:prstGeom prst="rect">
              <a:avLst/>
            </a:prstGeom>
          </p:spPr>
        </p:pic>
        <p:sp>
          <p:nvSpPr>
            <p:cNvPr id="54" name="矩形 53"/>
            <p:cNvSpPr/>
            <p:nvPr/>
          </p:nvSpPr>
          <p:spPr>
            <a:xfrm>
              <a:off x="555625" y="5920105"/>
              <a:ext cx="490220" cy="706755"/>
            </a:xfrm>
            <a:prstGeom prst="rect">
              <a:avLst/>
            </a:prstGeom>
            <a:solidFill>
              <a:srgbClr val="C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zh-CN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客户</a:t>
              </a:r>
            </a:p>
          </p:txBody>
        </p:sp>
        <p:cxnSp>
          <p:nvCxnSpPr>
            <p:cNvPr id="55" name="直接箭头连接符 54"/>
            <p:cNvCxnSpPr/>
            <p:nvPr/>
          </p:nvCxnSpPr>
          <p:spPr>
            <a:xfrm flipH="1">
              <a:off x="7967980" y="4077335"/>
              <a:ext cx="288290" cy="791845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57" name="文本框 56"/>
          <p:cNvSpPr txBox="1"/>
          <p:nvPr/>
        </p:nvSpPr>
        <p:spPr>
          <a:xfrm>
            <a:off x="309597" y="158975"/>
            <a:ext cx="476346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网络安全服务边缘云</a:t>
            </a:r>
          </a:p>
        </p:txBody>
      </p:sp>
    </p:spTree>
    <p:extLst>
      <p:ext uri="{BB962C8B-B14F-4D97-AF65-F5344CB8AC3E}">
        <p14:creationId xmlns:p14="http://schemas.microsoft.com/office/powerpoint/2010/main" val="534595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09597" y="158975"/>
            <a:ext cx="476346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合作构建</a:t>
            </a:r>
            <a:r>
              <a:rPr lang="en-US" altLang="zh-CN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安全生态</a:t>
            </a:r>
          </a:p>
        </p:txBody>
      </p:sp>
      <p:sp>
        <p:nvSpPr>
          <p:cNvPr id="3" name="AutoShape 2" descr="manbetx哪里下载|manbetx手机客户端【manbetx奥运会赞助商】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332" y="1243405"/>
            <a:ext cx="2631054" cy="263105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B9E7B94-2B1D-4A81-A08A-B8A1238885AC}"/>
              </a:ext>
            </a:extLst>
          </p:cNvPr>
          <p:cNvSpPr/>
          <p:nvPr/>
        </p:nvSpPr>
        <p:spPr>
          <a:xfrm>
            <a:off x="401475" y="728362"/>
            <a:ext cx="4825609" cy="41434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行业和政府监管机构：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整个行业需要合作制定统一标准，将网络安全要求标准化，确保这些标准对所有厂商和运营商适用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运营商：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合作开展网络安全标准验证，构建更完善的网络安全防护体系，共同应对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安全的新威胁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设备提供商：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遵从标准，集成和支持安全技术的落实，确保制造安全的产品；为运营商提供支持，保障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安全运营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安全设备和服务提供商：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286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与生态伙伴合作构建安全防护体系，提供更适合边缘计算的安全资源池能力，合作提供安全服务</a:t>
            </a:r>
          </a:p>
          <a:p>
            <a:pPr marL="6286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7590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83788" y="2063067"/>
            <a:ext cx="217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23444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94868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4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83788" y="2063067"/>
            <a:ext cx="217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23444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94868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959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83788" y="2063067"/>
            <a:ext cx="217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23444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94868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14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83788" y="2063067"/>
            <a:ext cx="217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23444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94868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1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4750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736499" y="1891507"/>
            <a:ext cx="5671002" cy="1072781"/>
          </a:xfrm>
        </p:spPr>
        <p:txBody>
          <a:bodyPr/>
          <a:lstStyle/>
          <a:p>
            <a:r>
              <a:rPr kumimoji="1"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kumimoji="1"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网络安全“知与行”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3491657" y="3005303"/>
            <a:ext cx="2160686" cy="378637"/>
          </a:xfrm>
        </p:spPr>
        <p:txBody>
          <a:bodyPr/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杨广辉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97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" y="0"/>
            <a:ext cx="9141779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83788" y="2063067"/>
            <a:ext cx="21764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123444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948680" y="2656970"/>
            <a:ext cx="1985618" cy="0"/>
          </a:xfrm>
          <a:prstGeom prst="line">
            <a:avLst/>
          </a:prstGeom>
          <a:ln w="1905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75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3"/>
            <a:ext cx="9144000" cy="514221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744274" y="349606"/>
            <a:ext cx="1209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30682" y="1557382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105278" y="1559991"/>
            <a:ext cx="27885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面临的新威胁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4566318" y="1592601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140914" y="1595210"/>
            <a:ext cx="307665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安全防护思路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873945" y="1652922"/>
            <a:ext cx="4082445" cy="804164"/>
            <a:chOff x="965385" y="2053032"/>
            <a:chExt cx="4082445" cy="1209550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96538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5047830" y="2053032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050559" y="451755"/>
            <a:ext cx="1842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251195" y="2769168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825791" y="2771777"/>
            <a:ext cx="44773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给网络安全带来的新机遇</a:t>
            </a:r>
          </a:p>
        </p:txBody>
      </p:sp>
      <p:cxnSp>
        <p:nvCxnSpPr>
          <p:cNvPr id="56" name="直接连接符 55"/>
          <p:cNvCxnSpPr/>
          <p:nvPr/>
        </p:nvCxnSpPr>
        <p:spPr>
          <a:xfrm>
            <a:off x="2594458" y="2869848"/>
            <a:ext cx="0" cy="799024"/>
          </a:xfrm>
          <a:prstGeom prst="line">
            <a:avLst/>
          </a:prstGeom>
          <a:ln w="1270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742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 there any connection between 5G, COVID-19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05" y="1377233"/>
            <a:ext cx="3578048" cy="201732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309597" y="158975"/>
            <a:ext cx="476346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时代来了</a:t>
            </a:r>
          </a:p>
        </p:txBody>
      </p:sp>
      <p:sp>
        <p:nvSpPr>
          <p:cNvPr id="6" name="矩形 5"/>
          <p:cNvSpPr/>
          <p:nvPr/>
        </p:nvSpPr>
        <p:spPr>
          <a:xfrm>
            <a:off x="4127326" y="728362"/>
            <a:ext cx="4653419" cy="3520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2019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日，工信部正式向中国电信、中国移动、中国联通、中国广电发放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商用牌照，标志着中国正式进入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时代。 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截至今年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月底，电信和联通共建共享已建设基站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万个，已开通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服务的城市达到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多个。中国电信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套餐用户累计达到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2170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万户。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工信部日前印发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关于推动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加快发展的通知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，要求进一步加快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网络建设部署、丰富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技术应用场景、促进新型信息消费等。其中尤其提到要着力构建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安全保障体系，加强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网络基础设施安全保障，强化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网络数据安全保护，培育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网络安全产业生态。</a:t>
            </a:r>
          </a:p>
        </p:txBody>
      </p:sp>
    </p:spTree>
    <p:extLst>
      <p:ext uri="{BB962C8B-B14F-4D97-AF65-F5344CB8AC3E}">
        <p14:creationId xmlns:p14="http://schemas.microsoft.com/office/powerpoint/2010/main" val="467812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椭圆 26"/>
          <p:cNvSpPr/>
          <p:nvPr/>
        </p:nvSpPr>
        <p:spPr>
          <a:xfrm>
            <a:off x="5073062" y="1001306"/>
            <a:ext cx="3409159" cy="354035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椭圆 27"/>
          <p:cNvSpPr/>
          <p:nvPr/>
        </p:nvSpPr>
        <p:spPr>
          <a:xfrm>
            <a:off x="5480679" y="1886879"/>
            <a:ext cx="2571692" cy="257631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5962408" y="2926559"/>
            <a:ext cx="1608234" cy="143855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532558" y="2848093"/>
            <a:ext cx="79026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智能家居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5833947" y="2576444"/>
            <a:ext cx="79026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智能园区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6491075" y="2331113"/>
            <a:ext cx="79026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智能电网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7031831" y="2694143"/>
            <a:ext cx="79026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智能市场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6879611" y="3600472"/>
            <a:ext cx="689654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AR</a:t>
            </a:r>
            <a:r>
              <a:rPr lang="zh-CN" altLang="en-US" dirty="0"/>
              <a:t>购物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6777025" y="3289590"/>
            <a:ext cx="689654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VR</a:t>
            </a:r>
            <a:r>
              <a:rPr lang="zh-CN" altLang="en-US" dirty="0"/>
              <a:t>游戏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6093471" y="3638214"/>
            <a:ext cx="79026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实景导游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033401" y="3296300"/>
            <a:ext cx="689654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VR</a:t>
            </a:r>
            <a:r>
              <a:rPr lang="zh-CN" altLang="en-US" dirty="0"/>
              <a:t>监控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5524885" y="1740050"/>
            <a:ext cx="79026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工业制造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7174132" y="1692205"/>
            <a:ext cx="79026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自动驾驶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341715" y="1513925"/>
            <a:ext cx="79026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远程医疗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7121852" y="1367997"/>
            <a:ext cx="79026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远程协作</a:t>
            </a:r>
          </a:p>
        </p:txBody>
      </p:sp>
      <p:pic>
        <p:nvPicPr>
          <p:cNvPr id="42" name="Picture 10" descr="Illustrator绘制蓝色可爱的手机插画图标,PS教程,思缘教程网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10"/>
          <a:stretch/>
        </p:blipFill>
        <p:spPr bwMode="auto">
          <a:xfrm>
            <a:off x="6522415" y="4083939"/>
            <a:ext cx="528393" cy="53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文本框 42"/>
          <p:cNvSpPr txBox="1"/>
          <p:nvPr/>
        </p:nvSpPr>
        <p:spPr>
          <a:xfrm>
            <a:off x="6446901" y="2994641"/>
            <a:ext cx="598188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eMBB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437754" y="1955464"/>
            <a:ext cx="634775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mMTC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347267" y="1089882"/>
            <a:ext cx="671361" cy="232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uRLLC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659334" y="890337"/>
            <a:ext cx="4043955" cy="347020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-174625">
              <a:lnSpc>
                <a:spcPts val="2600"/>
              </a:lnSpc>
              <a:spcBef>
                <a:spcPts val="1200"/>
              </a:spcBef>
              <a:spcAft>
                <a:spcPts val="0"/>
              </a:spcAft>
              <a:defRPr/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88321" y="973382"/>
            <a:ext cx="3695388" cy="34663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增强移动宽带（</a:t>
            </a:r>
            <a:r>
              <a:rPr lang="en-US" altLang="zh-CN" dirty="0" err="1"/>
              <a:t>eMBB</a:t>
            </a:r>
            <a:r>
              <a:rPr lang="zh-CN" altLang="en-US" dirty="0"/>
              <a:t>）场景：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数据速率较</a:t>
            </a:r>
            <a:r>
              <a:rPr lang="en-US" altLang="zh-CN" dirty="0">
                <a:latin typeface="+mj-ea"/>
                <a:ea typeface="+mj-ea"/>
              </a:rPr>
              <a:t>4G</a:t>
            </a:r>
            <a:r>
              <a:rPr lang="zh-CN" altLang="en-US" dirty="0">
                <a:latin typeface="+mj-ea"/>
                <a:ea typeface="+mj-ea"/>
              </a:rPr>
              <a:t>增加</a:t>
            </a:r>
            <a:r>
              <a:rPr lang="en-US" altLang="zh-CN" dirty="0">
                <a:latin typeface="+mj-ea"/>
                <a:ea typeface="+mj-ea"/>
              </a:rPr>
              <a:t>10</a:t>
            </a:r>
            <a:r>
              <a:rPr lang="zh-CN" altLang="en-US" dirty="0">
                <a:latin typeface="+mj-ea"/>
                <a:ea typeface="+mj-ea"/>
              </a:rPr>
              <a:t>倍以上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超大流量对安全防护手段的挑战</a:t>
            </a:r>
            <a:endParaRPr lang="en-US" altLang="zh-CN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超高可靠低时延（</a:t>
            </a:r>
            <a:r>
              <a:rPr lang="en-US" altLang="zh-CN" dirty="0" err="1">
                <a:latin typeface="+mj-ea"/>
                <a:ea typeface="+mj-ea"/>
              </a:rPr>
              <a:t>uRLLC</a:t>
            </a:r>
            <a:r>
              <a:rPr lang="zh-CN" altLang="en-US" dirty="0">
                <a:latin typeface="+mj-ea"/>
                <a:ea typeface="+mj-ea"/>
              </a:rPr>
              <a:t>）场景：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复杂安全措施导致时延增加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安全阻断机制导致业务可靠性受影响</a:t>
            </a:r>
            <a:endParaRPr lang="en-US" altLang="zh-CN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海量机器类通信（</a:t>
            </a:r>
            <a:r>
              <a:rPr lang="en-US" altLang="zh-CN" dirty="0" err="1">
                <a:latin typeface="+mj-ea"/>
                <a:ea typeface="+mj-ea"/>
              </a:rPr>
              <a:t>mMTC</a:t>
            </a:r>
            <a:r>
              <a:rPr lang="zh-CN" altLang="en-US" dirty="0">
                <a:latin typeface="+mj-ea"/>
                <a:ea typeface="+mj-ea"/>
              </a:rPr>
              <a:t>）场景：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海量物联网终端易被攻击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超大规模僵尸网络对安全的挑战</a:t>
            </a:r>
          </a:p>
          <a:p>
            <a:pPr>
              <a:lnSpc>
                <a:spcPct val="150000"/>
              </a:lnSpc>
            </a:pPr>
            <a:endParaRPr lang="zh-CN" altLang="en-US" sz="1800" dirty="0">
              <a:latin typeface="+mj-ea"/>
              <a:ea typeface="+mj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09597" y="158975"/>
            <a:ext cx="476346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的业务场景及其安全</a:t>
            </a:r>
          </a:p>
        </p:txBody>
      </p:sp>
    </p:spTree>
    <p:extLst>
      <p:ext uri="{BB962C8B-B14F-4D97-AF65-F5344CB8AC3E}">
        <p14:creationId xmlns:p14="http://schemas.microsoft.com/office/powerpoint/2010/main" val="2487758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294" y="2454443"/>
            <a:ext cx="7078033" cy="2192964"/>
          </a:xfrm>
          <a:prstGeom prst="rect">
            <a:avLst/>
          </a:prstGeom>
        </p:spPr>
      </p:pic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127220263"/>
              </p:ext>
            </p:extLst>
          </p:nvPr>
        </p:nvGraphicFramePr>
        <p:xfrm>
          <a:off x="857275" y="909515"/>
          <a:ext cx="7444514" cy="1544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309597" y="158975"/>
            <a:ext cx="5152740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网络架构面临的安全威胁</a:t>
            </a:r>
          </a:p>
        </p:txBody>
      </p:sp>
    </p:spTree>
    <p:extLst>
      <p:ext uri="{BB962C8B-B14F-4D97-AF65-F5344CB8AC3E}">
        <p14:creationId xmlns:p14="http://schemas.microsoft.com/office/powerpoint/2010/main" val="2684727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3"/>
            <a:ext cx="9144000" cy="514221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744274" y="349606"/>
            <a:ext cx="1209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30682" y="1557382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105278" y="1559991"/>
            <a:ext cx="27885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面临的新威胁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4566318" y="1592601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140914" y="1595210"/>
            <a:ext cx="307665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安全防护思路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873945" y="1652922"/>
            <a:ext cx="4082445" cy="804164"/>
            <a:chOff x="965385" y="2053032"/>
            <a:chExt cx="4082445" cy="1209550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965385" y="2060763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5047830" y="2053032"/>
              <a:ext cx="0" cy="1201819"/>
            </a:xfrm>
            <a:prstGeom prst="line">
              <a:avLst/>
            </a:prstGeom>
            <a:ln w="12700">
              <a:solidFill>
                <a:srgbClr val="008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" t="9793" b="7207"/>
          <a:stretch/>
        </p:blipFill>
        <p:spPr>
          <a:xfrm>
            <a:off x="373380" y="316230"/>
            <a:ext cx="3093720" cy="679707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050559" y="451755"/>
            <a:ext cx="1842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251195" y="2769168"/>
            <a:ext cx="3900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700" b="1" dirty="0">
              <a:solidFill>
                <a:srgbClr val="008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825791" y="2771777"/>
            <a:ext cx="44773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00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给网络安全带来的新机遇</a:t>
            </a:r>
          </a:p>
        </p:txBody>
      </p:sp>
      <p:cxnSp>
        <p:nvCxnSpPr>
          <p:cNvPr id="56" name="直接连接符 55"/>
          <p:cNvCxnSpPr/>
          <p:nvPr/>
        </p:nvCxnSpPr>
        <p:spPr>
          <a:xfrm>
            <a:off x="2594458" y="2869848"/>
            <a:ext cx="0" cy="799024"/>
          </a:xfrm>
          <a:prstGeom prst="line">
            <a:avLst/>
          </a:prstGeom>
          <a:ln w="12700">
            <a:solidFill>
              <a:srgbClr val="008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597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DFE99CB-94C4-476A-ABF1-8547DB887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753" y="1731955"/>
            <a:ext cx="7289110" cy="297960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D280F5F-12E4-45B7-B68A-72B27411EF5A}"/>
              </a:ext>
            </a:extLst>
          </p:cNvPr>
          <p:cNvSpPr txBox="1"/>
          <p:nvPr/>
        </p:nvSpPr>
        <p:spPr>
          <a:xfrm>
            <a:off x="263858" y="740847"/>
            <a:ext cx="8362784" cy="1027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5GC</a:t>
            </a:r>
            <a:r>
              <a:rPr kumimoji="1" lang="zh-CN" altLang="en-US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安全对标等保</a:t>
            </a:r>
            <a:r>
              <a:rPr kumimoji="1" lang="en-US" altLang="zh-CN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2.0 </a:t>
            </a:r>
            <a:r>
              <a:rPr kumimoji="1" lang="zh-CN" altLang="en-US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三级要求，高标准实施安全区域边界、安全计算环境和通信网络要求，以防火墙、</a:t>
            </a:r>
            <a:r>
              <a:rPr kumimoji="1" lang="en-US" altLang="zh-CN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IPS</a:t>
            </a:r>
            <a:r>
              <a:rPr kumimoji="1" lang="zh-CN" altLang="en-US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、全流量检测等传统技术手段，并结合安全资源池化、安全能力原子化等手段，通过安全功能编排和自动化部署，实现安全能力协同管理、按需灵活部署，满足动态、差异化安全需求</a:t>
            </a:r>
            <a:endParaRPr kumimoji="1" lang="en-US" altLang="zh-CN" b="1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9597" y="158975"/>
            <a:ext cx="476346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安全总体思路</a:t>
            </a:r>
          </a:p>
        </p:txBody>
      </p:sp>
    </p:spTree>
    <p:extLst>
      <p:ext uri="{BB962C8B-B14F-4D97-AF65-F5344CB8AC3E}">
        <p14:creationId xmlns:p14="http://schemas.microsoft.com/office/powerpoint/2010/main" val="753493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6355" y="990995"/>
            <a:ext cx="4634561" cy="346068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-174625">
              <a:lnSpc>
                <a:spcPts val="2600"/>
              </a:lnSpc>
              <a:spcBef>
                <a:spcPts val="1200"/>
              </a:spcBef>
              <a:spcAft>
                <a:spcPts val="0"/>
              </a:spcAft>
              <a:defRPr/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B9E7B94-2B1D-4A81-A08A-B8A1238885AC}"/>
              </a:ext>
            </a:extLst>
          </p:cNvPr>
          <p:cNvSpPr/>
          <p:nvPr/>
        </p:nvSpPr>
        <p:spPr>
          <a:xfrm>
            <a:off x="456308" y="1012979"/>
            <a:ext cx="4338641" cy="36240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云网安全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软硬件冗余、高可靠组网、容灾备份等要求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平面隔离、资源隔离以及安全域划分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防火墙、入侵检测等安全监测和防护能力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安全设备、</a:t>
            </a:r>
            <a:r>
              <a:rPr lang="en-US" altLang="zh-CN" dirty="0">
                <a:latin typeface="+mj-ea"/>
                <a:ea typeface="+mj-ea"/>
              </a:rPr>
              <a:t>5G</a:t>
            </a:r>
            <a:r>
              <a:rPr lang="zh-CN" altLang="en-US" dirty="0">
                <a:latin typeface="+mj-ea"/>
                <a:ea typeface="+mj-ea"/>
              </a:rPr>
              <a:t>资产等安全管理能力</a:t>
            </a:r>
            <a:endParaRPr lang="en-US" altLang="zh-CN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通信安全：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用户、服务、设备等接入安全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共建共享导致的数据安全、边界策略等风险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信令通信加密以及隔离</a:t>
            </a:r>
            <a:endParaRPr lang="en-US" altLang="zh-CN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j-ea"/>
                <a:ea typeface="+mj-ea"/>
              </a:rPr>
              <a:t>能力开放导致的安全风险</a:t>
            </a:r>
          </a:p>
          <a:p>
            <a:pPr>
              <a:lnSpc>
                <a:spcPct val="150000"/>
              </a:lnSpc>
            </a:pPr>
            <a:endParaRPr lang="zh-CN" altLang="en-US" sz="1800" dirty="0">
              <a:latin typeface="+mj-ea"/>
              <a:ea typeface="+mj-ea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745B3A3-2C14-4D32-A900-9D4CB0FAB876}"/>
              </a:ext>
            </a:extLst>
          </p:cNvPr>
          <p:cNvGrpSpPr/>
          <p:nvPr/>
        </p:nvGrpSpPr>
        <p:grpSpPr>
          <a:xfrm>
            <a:off x="5251675" y="1281938"/>
            <a:ext cx="3583106" cy="2878802"/>
            <a:chOff x="6566217" y="1082445"/>
            <a:chExt cx="5260211" cy="2265817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3F33097-11EC-4198-AF87-9ADC39A72E56}"/>
                </a:ext>
              </a:extLst>
            </p:cNvPr>
            <p:cNvSpPr/>
            <p:nvPr/>
          </p:nvSpPr>
          <p:spPr>
            <a:xfrm>
              <a:off x="10713770" y="1082445"/>
              <a:ext cx="1112658" cy="226581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48242C-09DF-4406-9BE3-1E4C1164E3F6}"/>
                </a:ext>
              </a:extLst>
            </p:cNvPr>
            <p:cNvSpPr/>
            <p:nvPr/>
          </p:nvSpPr>
          <p:spPr>
            <a:xfrm>
              <a:off x="6566217" y="1082446"/>
              <a:ext cx="3823877" cy="9888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F7BCB68-03B6-461B-85B2-CD30244927E2}"/>
                </a:ext>
              </a:extLst>
            </p:cNvPr>
            <p:cNvSpPr txBox="1"/>
            <p:nvPr/>
          </p:nvSpPr>
          <p:spPr>
            <a:xfrm>
              <a:off x="6580080" y="1309114"/>
              <a:ext cx="5479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通信安全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7EACF556-5A3C-4DBA-B706-C67CD1904120}"/>
                </a:ext>
              </a:extLst>
            </p:cNvPr>
            <p:cNvSpPr/>
            <p:nvPr/>
          </p:nvSpPr>
          <p:spPr>
            <a:xfrm>
              <a:off x="6582205" y="2239770"/>
              <a:ext cx="3823877" cy="11084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1A70AF87-4A84-4622-93C4-277D5FDBA503}"/>
                </a:ext>
              </a:extLst>
            </p:cNvPr>
            <p:cNvSpPr/>
            <p:nvPr/>
          </p:nvSpPr>
          <p:spPr>
            <a:xfrm>
              <a:off x="7128051" y="1203152"/>
              <a:ext cx="901638" cy="352296"/>
            </a:xfrm>
            <a:prstGeom prst="rect">
              <a:avLst/>
            </a:prstGeom>
            <a:solidFill>
              <a:srgbClr val="D6ECEE"/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接入安全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489170D-AEC1-423B-ABE8-0D613D7B1679}"/>
                </a:ext>
              </a:extLst>
            </p:cNvPr>
            <p:cNvSpPr/>
            <p:nvPr/>
          </p:nvSpPr>
          <p:spPr>
            <a:xfrm>
              <a:off x="7128051" y="1591477"/>
              <a:ext cx="901638" cy="386328"/>
            </a:xfrm>
            <a:prstGeom prst="rect">
              <a:avLst/>
            </a:prstGeom>
            <a:solidFill>
              <a:srgbClr val="D6ECEE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信令安全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4908027-D6E1-4E72-90F0-D0B3B2609EFD}"/>
                </a:ext>
              </a:extLst>
            </p:cNvPr>
            <p:cNvSpPr/>
            <p:nvPr/>
          </p:nvSpPr>
          <p:spPr>
            <a:xfrm>
              <a:off x="7311677" y="2843444"/>
              <a:ext cx="1178821" cy="379331"/>
            </a:xfrm>
            <a:prstGeom prst="rect">
              <a:avLst/>
            </a:prstGeom>
            <a:solidFill>
              <a:srgbClr val="D6ECEE"/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高可靠与可用性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EB44A73-E931-4F26-8794-97109A222401}"/>
                </a:ext>
              </a:extLst>
            </p:cNvPr>
            <p:cNvSpPr/>
            <p:nvPr/>
          </p:nvSpPr>
          <p:spPr>
            <a:xfrm>
              <a:off x="7314967" y="2333670"/>
              <a:ext cx="1175531" cy="396686"/>
            </a:xfrm>
            <a:prstGeom prst="rect">
              <a:avLst/>
            </a:prstGeom>
            <a:solidFill>
              <a:srgbClr val="D6ECEE"/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安全域与隔离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1BB6D98-48AB-4D4E-8A95-233E8218B3F3}"/>
                </a:ext>
              </a:extLst>
            </p:cNvPr>
            <p:cNvSpPr/>
            <p:nvPr/>
          </p:nvSpPr>
          <p:spPr>
            <a:xfrm>
              <a:off x="6637471" y="2807418"/>
              <a:ext cx="490580" cy="4101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E58DEC4-22A1-473C-AA26-C096A9B5373C}"/>
                </a:ext>
              </a:extLst>
            </p:cNvPr>
            <p:cNvSpPr/>
            <p:nvPr/>
          </p:nvSpPr>
          <p:spPr>
            <a:xfrm>
              <a:off x="9338459" y="1207236"/>
              <a:ext cx="971723" cy="770569"/>
            </a:xfrm>
            <a:prstGeom prst="rect">
              <a:avLst/>
            </a:prstGeom>
            <a:solidFill>
              <a:srgbClr val="D6ECEE"/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能力开放安全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E709405-E725-4C9B-80FE-73ABDCD2D169}"/>
                </a:ext>
              </a:extLst>
            </p:cNvPr>
            <p:cNvSpPr/>
            <p:nvPr/>
          </p:nvSpPr>
          <p:spPr>
            <a:xfrm>
              <a:off x="10822637" y="2508641"/>
              <a:ext cx="941164" cy="6023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安全管理</a:t>
              </a: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D4A5AAC9-1111-42C3-B840-4708F1D9294C}"/>
                </a:ext>
              </a:extLst>
            </p:cNvPr>
            <p:cNvSpPr/>
            <p:nvPr/>
          </p:nvSpPr>
          <p:spPr>
            <a:xfrm>
              <a:off x="10799516" y="1468917"/>
              <a:ext cx="941164" cy="6023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安全监管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4521AA7-C115-41A0-821A-0E6C70EB3ED6}"/>
                </a:ext>
              </a:extLst>
            </p:cNvPr>
            <p:cNvSpPr/>
            <p:nvPr/>
          </p:nvSpPr>
          <p:spPr>
            <a:xfrm>
              <a:off x="9626539" y="2333670"/>
              <a:ext cx="755792" cy="883881"/>
            </a:xfrm>
            <a:prstGeom prst="rect">
              <a:avLst/>
            </a:prstGeom>
            <a:solidFill>
              <a:srgbClr val="D6ECEE"/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安全</a:t>
              </a:r>
              <a:endParaRPr lang="en-US" altLang="zh-CN" sz="1200" dirty="0"/>
            </a:p>
            <a:p>
              <a:pPr algn="ctr"/>
              <a:r>
                <a:rPr lang="zh-CN" altLang="en-US" sz="1200" dirty="0"/>
                <a:t>管理</a:t>
              </a:r>
              <a:endParaRPr lang="en-US" altLang="zh-CN" sz="1200" dirty="0"/>
            </a:p>
            <a:p>
              <a:pPr algn="ctr"/>
              <a:r>
                <a:rPr lang="zh-CN" altLang="en-US" sz="1200" dirty="0"/>
                <a:t>能力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9C2FF6B1-35D3-452E-B7AB-989C5C35581D}"/>
                </a:ext>
              </a:extLst>
            </p:cNvPr>
            <p:cNvSpPr/>
            <p:nvPr/>
          </p:nvSpPr>
          <p:spPr>
            <a:xfrm>
              <a:off x="8585100" y="2320224"/>
              <a:ext cx="946837" cy="897328"/>
            </a:xfrm>
            <a:prstGeom prst="rect">
              <a:avLst/>
            </a:prstGeom>
            <a:solidFill>
              <a:srgbClr val="D6ECEE"/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安全检测与防护能力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B0F86689-37CB-4CC7-9F4E-8A8665B8DBF8}"/>
                </a:ext>
              </a:extLst>
            </p:cNvPr>
            <p:cNvSpPr/>
            <p:nvPr/>
          </p:nvSpPr>
          <p:spPr>
            <a:xfrm>
              <a:off x="8113143" y="1203152"/>
              <a:ext cx="1106959" cy="774652"/>
            </a:xfrm>
            <a:prstGeom prst="rect">
              <a:avLst/>
            </a:prstGeom>
            <a:solidFill>
              <a:srgbClr val="D6ECEE"/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共建共享安全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38D65A9-1935-4947-925E-9629F4A44853}"/>
                </a:ext>
              </a:extLst>
            </p:cNvPr>
            <p:cNvSpPr txBox="1"/>
            <p:nvPr/>
          </p:nvSpPr>
          <p:spPr>
            <a:xfrm>
              <a:off x="6566217" y="2456929"/>
              <a:ext cx="618530" cy="6540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云网安全</a:t>
              </a: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309597" y="158975"/>
            <a:ext cx="476346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3100" b="1" dirty="0">
                <a:solidFill>
                  <a:srgbClr val="008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安全总体机制</a:t>
            </a:r>
          </a:p>
        </p:txBody>
      </p:sp>
    </p:spTree>
    <p:extLst>
      <p:ext uri="{BB962C8B-B14F-4D97-AF65-F5344CB8AC3E}">
        <p14:creationId xmlns:p14="http://schemas.microsoft.com/office/powerpoint/2010/main" val="1899138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781</TotalTime>
  <Words>1078</Words>
  <Application>Microsoft Office PowerPoint</Application>
  <PresentationFormat>全屏显示(16:9)</PresentationFormat>
  <Paragraphs>215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方正粗黑宋简体</vt:lpstr>
      <vt:lpstr>仿宋</vt:lpstr>
      <vt:lpstr>宋体</vt:lpstr>
      <vt:lpstr>Microsoft YaHei</vt:lpstr>
      <vt:lpstr>Microsoft YaHei</vt:lpstr>
      <vt:lpstr>微软雅黑 Light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maohuawang@creditease.cn</dc:creator>
  <cp:lastModifiedBy>HTV1</cp:lastModifiedBy>
  <cp:revision>55</cp:revision>
  <cp:lastPrinted>2020-06-04T14:20:50Z</cp:lastPrinted>
  <dcterms:created xsi:type="dcterms:W3CDTF">2020-04-08T06:13:25Z</dcterms:created>
  <dcterms:modified xsi:type="dcterms:W3CDTF">2020-06-05T08:07:36Z</dcterms:modified>
</cp:coreProperties>
</file>

<file path=docProps/thumbnail.jpeg>
</file>